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58" r:id="rId1"/>
  </p:sldMasterIdLst>
  <p:notesMasterIdLst>
    <p:notesMasterId r:id="rId43"/>
  </p:notesMasterIdLst>
  <p:handoutMasterIdLst>
    <p:handoutMasterId r:id="rId44"/>
  </p:handoutMasterIdLst>
  <p:sldIdLst>
    <p:sldId id="262" r:id="rId2"/>
    <p:sldId id="267" r:id="rId3"/>
    <p:sldId id="278" r:id="rId4"/>
    <p:sldId id="281" r:id="rId5"/>
    <p:sldId id="280" r:id="rId6"/>
    <p:sldId id="282" r:id="rId7"/>
    <p:sldId id="288" r:id="rId8"/>
    <p:sldId id="289" r:id="rId9"/>
    <p:sldId id="284" r:id="rId10"/>
    <p:sldId id="269" r:id="rId11"/>
    <p:sldId id="285" r:id="rId12"/>
    <p:sldId id="299" r:id="rId13"/>
    <p:sldId id="293" r:id="rId14"/>
    <p:sldId id="301" r:id="rId15"/>
    <p:sldId id="302" r:id="rId16"/>
    <p:sldId id="304" r:id="rId17"/>
    <p:sldId id="292" r:id="rId18"/>
    <p:sldId id="294" r:id="rId19"/>
    <p:sldId id="295" r:id="rId20"/>
    <p:sldId id="296" r:id="rId21"/>
    <p:sldId id="298" r:id="rId22"/>
    <p:sldId id="300" r:id="rId23"/>
    <p:sldId id="303" r:id="rId24"/>
    <p:sldId id="305" r:id="rId25"/>
    <p:sldId id="306" r:id="rId26"/>
    <p:sldId id="307" r:id="rId27"/>
    <p:sldId id="286" r:id="rId28"/>
    <p:sldId id="308" r:id="rId29"/>
    <p:sldId id="287" r:id="rId30"/>
    <p:sldId id="283" r:id="rId31"/>
    <p:sldId id="268" r:id="rId32"/>
    <p:sldId id="290" r:id="rId33"/>
    <p:sldId id="271" r:id="rId34"/>
    <p:sldId id="273" r:id="rId35"/>
    <p:sldId id="274" r:id="rId36"/>
    <p:sldId id="275" r:id="rId37"/>
    <p:sldId id="276" r:id="rId38"/>
    <p:sldId id="277" r:id="rId39"/>
    <p:sldId id="279" r:id="rId40"/>
    <p:sldId id="270" r:id="rId41"/>
    <p:sldId id="272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36">
          <p15:clr>
            <a:srgbClr val="A4A3A4"/>
          </p15:clr>
        </p15:guide>
        <p15:guide id="2" orient="horz" pos="391">
          <p15:clr>
            <a:srgbClr val="A4A3A4"/>
          </p15:clr>
        </p15:guide>
        <p15:guide id="3" orient="horz" pos="3975">
          <p15:clr>
            <a:srgbClr val="A4A3A4"/>
          </p15:clr>
        </p15:guide>
        <p15:guide id="4" orient="horz" pos="1030">
          <p15:clr>
            <a:srgbClr val="A4A3A4"/>
          </p15:clr>
        </p15:guide>
        <p15:guide id="5" pos="7312">
          <p15:clr>
            <a:srgbClr val="A4A3A4"/>
          </p15:clr>
        </p15:guide>
        <p15:guide id="6" pos="37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00000"/>
    <a:srgbClr val="69DD5F"/>
    <a:srgbClr val="B9DD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339" autoAdjust="0"/>
    <p:restoredTop sz="94648" autoAdjust="0"/>
  </p:normalViewPr>
  <p:slideViewPr>
    <p:cSldViewPr snapToGrid="0" showGuides="1">
      <p:cViewPr>
        <p:scale>
          <a:sx n="110" d="100"/>
          <a:sy n="110" d="100"/>
        </p:scale>
        <p:origin x="144" y="320"/>
      </p:cViewPr>
      <p:guideLst>
        <p:guide orient="horz" pos="936"/>
        <p:guide orient="horz" pos="391"/>
        <p:guide orient="horz" pos="3975"/>
        <p:guide orient="horz" pos="1030"/>
        <p:guide pos="7312"/>
        <p:guide pos="37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122" d="100"/>
          <a:sy n="122" d="100"/>
        </p:scale>
        <p:origin x="4914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Pladsholder til dato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8F9E11-F642-4BF2-B4DC-AF7D35EA7551}" type="datetimeFigureOut">
              <a:rPr lang="en-GB" smtClean="0"/>
              <a:t>26/04/2023</a:t>
            </a:fld>
            <a:endParaRPr lang="en-GB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A371A3-64EC-4735-8565-D99D7827967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92714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72A38B-F9FA-4036-A084-652409E98F08}" type="datetimeFigureOut">
              <a:rPr lang="en-GB" smtClean="0"/>
              <a:t>26/04/2023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436F85-577F-4A92-A47F-D540A2BCC8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8091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ias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dias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03958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Hvilket mix-forhold giver flest baderinge? Matematisk problem</a:t>
            </a:r>
          </a:p>
          <a:p>
            <a:endParaRPr lang="da-DK" dirty="0"/>
          </a:p>
          <a:p>
            <a:endParaRPr lang="da-DK" dirty="0"/>
          </a:p>
          <a:p>
            <a:r>
              <a:rPr lang="da-DK" dirty="0"/>
              <a:t>To ting man kan prøve:</a:t>
            </a:r>
          </a:p>
          <a:p>
            <a:br>
              <a:rPr lang="da-DK" dirty="0"/>
            </a:br>
            <a:r>
              <a:rPr lang="da-DK" dirty="0" err="1"/>
              <a:t>Lithium</a:t>
            </a:r>
            <a:r>
              <a:rPr lang="da-DK" dirty="0"/>
              <a:t> og Ruthenium (Evt. nyt datasæt?)</a:t>
            </a:r>
          </a:p>
          <a:p>
            <a:r>
              <a:rPr lang="da-DK" dirty="0"/>
              <a:t>Samme analyse som for Jacks CO (Highly </a:t>
            </a:r>
            <a:r>
              <a:rPr lang="da-DK" dirty="0" err="1"/>
              <a:t>cited</a:t>
            </a:r>
            <a:r>
              <a:rPr lang="da-DK" dirty="0"/>
              <a:t> paper, 2020, HEA for CO and CO2 reduction)</a:t>
            </a:r>
          </a:p>
          <a:p>
            <a:endParaRPr lang="da-DK" dirty="0"/>
          </a:p>
          <a:p>
            <a:r>
              <a:rPr lang="da-DK" dirty="0"/>
              <a:t>Læs Alexanders artikel grundigt</a:t>
            </a:r>
          </a:p>
          <a:p>
            <a:endParaRPr lang="da-DK" dirty="0"/>
          </a:p>
          <a:p>
            <a:r>
              <a:rPr lang="da-DK" dirty="0"/>
              <a:t>Prøv med analyse der svarer til CO2/CO reduktion</a:t>
            </a:r>
          </a:p>
          <a:p>
            <a:endParaRPr lang="da-DK" dirty="0"/>
          </a:p>
          <a:p>
            <a:r>
              <a:rPr lang="da-DK" dirty="0"/>
              <a:t>Model for COOH</a:t>
            </a:r>
          </a:p>
          <a:p>
            <a:r>
              <a:rPr lang="da-DK" dirty="0"/>
              <a:t>Model for brint</a:t>
            </a:r>
          </a:p>
          <a:p>
            <a:endParaRPr lang="da-DK" dirty="0"/>
          </a:p>
          <a:p>
            <a:r>
              <a:rPr lang="da-DK" dirty="0"/>
              <a:t>Det er vigtigt at du ikke har Hydrogenbinding i nærheden af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86843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76818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Sæt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39585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49812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Example: </a:t>
            </a:r>
            <a:r>
              <a:rPr lang="en-GB" dirty="0" err="1"/>
              <a:t>Hornsdale</a:t>
            </a:r>
            <a:r>
              <a:rPr lang="en-GB" dirty="0"/>
              <a:t> Power Reserve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81919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Example: </a:t>
            </a:r>
            <a:r>
              <a:rPr lang="en-GB" dirty="0" err="1"/>
              <a:t>Hornsdale</a:t>
            </a:r>
            <a:r>
              <a:rPr lang="en-GB" dirty="0"/>
              <a:t> Power Reserve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64348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Example: </a:t>
            </a:r>
            <a:r>
              <a:rPr lang="en-GB" dirty="0" err="1"/>
              <a:t>Hornsdale</a:t>
            </a:r>
            <a:r>
              <a:rPr lang="en-GB" dirty="0"/>
              <a:t> Power Reserve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68144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Check the numbers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26076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More </a:t>
            </a:r>
            <a:r>
              <a:rPr lang="da-DK" dirty="0" err="1"/>
              <a:t>fuels</a:t>
            </a:r>
            <a:r>
              <a:rPr lang="da-DK" dirty="0"/>
              <a:t>? </a:t>
            </a:r>
            <a:r>
              <a:rPr lang="da-DK" dirty="0" err="1"/>
              <a:t>Ammonia</a:t>
            </a:r>
            <a:r>
              <a:rPr lang="da-DK" dirty="0"/>
              <a:t>? Li-Ion </a:t>
            </a:r>
            <a:r>
              <a:rPr lang="da-DK" dirty="0" err="1"/>
              <a:t>batteries</a:t>
            </a:r>
            <a:endParaRPr lang="da-DK" dirty="0"/>
          </a:p>
          <a:p>
            <a:endParaRPr lang="da-DK" dirty="0"/>
          </a:p>
          <a:p>
            <a:r>
              <a:rPr lang="da-DK" dirty="0"/>
              <a:t>Udregn energi-effektiviteten som motivation for at bruge FA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53491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a-DK" dirty="0"/>
              <a:t>Show the </a:t>
            </a:r>
            <a:r>
              <a:rPr lang="da-DK" dirty="0" err="1"/>
              <a:t>molecule</a:t>
            </a:r>
            <a:endParaRPr lang="da-DK" dirty="0"/>
          </a:p>
          <a:p>
            <a:pPr marL="0" indent="0">
              <a:buNone/>
            </a:pPr>
            <a:endParaRPr lang="da-DK" dirty="0"/>
          </a:p>
          <a:p>
            <a:pPr marL="0" indent="0">
              <a:buNone/>
            </a:pPr>
            <a:r>
              <a:rPr lang="da-DK" dirty="0" err="1"/>
              <a:t>We</a:t>
            </a:r>
            <a:r>
              <a:rPr lang="da-DK" dirty="0"/>
              <a:t> </a:t>
            </a:r>
            <a:r>
              <a:rPr lang="da-DK" dirty="0" err="1"/>
              <a:t>want</a:t>
            </a:r>
            <a:r>
              <a:rPr lang="da-DK" dirty="0"/>
              <a:t> to </a:t>
            </a:r>
            <a:r>
              <a:rPr lang="da-DK" dirty="0" err="1"/>
              <a:t>turn</a:t>
            </a:r>
            <a:r>
              <a:rPr lang="da-DK" dirty="0"/>
              <a:t> it back </a:t>
            </a:r>
            <a:r>
              <a:rPr lang="da-DK" dirty="0" err="1"/>
              <a:t>into</a:t>
            </a:r>
            <a:r>
              <a:rPr lang="da-DK" dirty="0"/>
              <a:t> CO2</a:t>
            </a:r>
          </a:p>
          <a:p>
            <a:pPr marL="0" indent="0">
              <a:buNone/>
            </a:pPr>
            <a:endParaRPr lang="da-DK" dirty="0"/>
          </a:p>
          <a:p>
            <a:pPr marL="0" indent="0">
              <a:buNone/>
            </a:pPr>
            <a:r>
              <a:rPr lang="da-DK" dirty="0" err="1"/>
              <a:t>Also</a:t>
            </a:r>
            <a:r>
              <a:rPr lang="da-DK" dirty="0"/>
              <a:t> show </a:t>
            </a:r>
            <a:r>
              <a:rPr lang="da-DK" dirty="0" err="1"/>
              <a:t>how</a:t>
            </a:r>
            <a:r>
              <a:rPr lang="da-DK" dirty="0"/>
              <a:t> </a:t>
            </a:r>
            <a:r>
              <a:rPr lang="da-DK" dirty="0" err="1"/>
              <a:t>it’s</a:t>
            </a:r>
            <a:r>
              <a:rPr lang="da-DK" dirty="0"/>
              <a:t> made</a:t>
            </a:r>
          </a:p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7085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Hvis man piller alle H'erne af </a:t>
            </a:r>
            <a:r>
              <a:rPr lang="da-DK" dirty="0" err="1"/>
              <a:t>MeOH</a:t>
            </a:r>
            <a:r>
              <a:rPr lang="da-DK" dirty="0"/>
              <a:t> har man CO, med FA får man CO2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26929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hyperlink" Target="http://www.designguide.ku.dk/ku/skabeloner/powerpoint/praesentationer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hyperlink" Target="http://image.ku.dk/lightbox/211/13407586855728741badb20/" TargetMode="Externa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billede stor vens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6408000" tIns="360000" anchor="ctr" anchorCtr="0"/>
          <a:lstStyle>
            <a:lvl1pPr marL="0" indent="0" algn="l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 Klik på ikonet, hvis du vil udskifte billedet</a:t>
            </a:r>
          </a:p>
        </p:txBody>
      </p:sp>
      <p:sp>
        <p:nvSpPr>
          <p:cNvPr id="2" name="Titel 2"/>
          <p:cNvSpPr>
            <a:spLocks noGrp="1"/>
          </p:cNvSpPr>
          <p:nvPr>
            <p:ph type="ctrTitle"/>
          </p:nvPr>
        </p:nvSpPr>
        <p:spPr>
          <a:xfrm>
            <a:off x="0" y="691815"/>
            <a:ext cx="5959476" cy="5474035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a-DK" dirty="0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9610733C-9034-4EF1-A134-C713BE098F55}" type="datetime1">
              <a:rPr lang="da-DK" smtClean="0"/>
              <a:t>26.04.2023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11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2" y="4053600"/>
            <a:ext cx="4946650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da-DK" dirty="0"/>
              <a:t>Navn på oplægsholder, KU-enhed, sted og dato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88962" y="3007285"/>
            <a:ext cx="4946649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 dirty="0"/>
              <a:t>Klik for at tilføje undertitel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1020200"/>
            <a:ext cx="4946649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a-DK" dirty="0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38290818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og bille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588963" y="1635125"/>
            <a:ext cx="11012487" cy="4675188"/>
          </a:xfrm>
          <a:blipFill>
            <a:blip r:embed="rId2"/>
            <a:stretch>
              <a:fillRect/>
            </a:stretch>
          </a:blipFill>
        </p:spPr>
        <p:txBody>
          <a:bodyPr lIns="0" tIns="2304000" rIns="0" anchor="t" anchorCtr="0"/>
          <a:lstStyle>
            <a:lvl1pPr marL="0" indent="0" algn="ct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2"/>
            <a:ext cx="11012486" cy="865187"/>
          </a:xfrm>
        </p:spPr>
        <p:txBody>
          <a:bodyPr/>
          <a:lstStyle/>
          <a:p>
            <a:r>
              <a:rPr lang="da-DK" dirty="0"/>
              <a:t>Klik for at tilføje overskrift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854C8-09F9-49F3-9200-F6E55E50E9FD}" type="datetime1">
              <a:rPr lang="da-DK" smtClean="0"/>
              <a:t>26.04.2023</a:t>
            </a:fld>
            <a:endParaRPr lang="da-DK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6191671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lle tekstlabel højre og bille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tx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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243638" y="4903567"/>
            <a:ext cx="5948362" cy="1398808"/>
          </a:xfrm>
          <a:solidFill>
            <a:srgbClr val="A31D20">
              <a:alpha val="95000"/>
            </a:srgbClr>
          </a:solidFill>
        </p:spPr>
        <p:txBody>
          <a:bodyPr lIns="252000" tIns="144000" rIns="540000" bIns="144000"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bg1"/>
                </a:solidFill>
              </a:defRPr>
            </a:lvl1pPr>
          </a:lstStyle>
          <a:p>
            <a:r>
              <a:rPr lang="da-DK" dirty="0"/>
              <a:t>Klik for at tilføje tekst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F2C5F-F0E5-452B-A2F2-3EA33BA229B5}" type="datetime1">
              <a:rPr lang="da-DK" smtClean="0"/>
              <a:t>26.04.2023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5605502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lle tekstlabel venstre og bille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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0" y="4903567"/>
            <a:ext cx="5948362" cy="1398808"/>
          </a:xfrm>
          <a:solidFill>
            <a:srgbClr val="A31D20">
              <a:alpha val="95000"/>
            </a:srgbClr>
          </a:solidFill>
        </p:spPr>
        <p:txBody>
          <a:bodyPr lIns="576000" tIns="144000" rIns="252000" bIns="144000"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bg1"/>
                </a:solidFill>
              </a:defRPr>
            </a:lvl1pPr>
          </a:lstStyle>
          <a:p>
            <a:r>
              <a:rPr lang="da-DK" dirty="0"/>
              <a:t>Klik for at tilføje tekst</a:t>
            </a:r>
            <a:br>
              <a:rPr lang="da-DK" sz="2400" spc="100" dirty="0">
                <a:solidFill>
                  <a:schemeClr val="bg1"/>
                </a:solidFill>
                <a:latin typeface="+mj-lt"/>
                <a:cs typeface="Microsoft New Tai Lue"/>
              </a:rPr>
            </a:br>
            <a:r>
              <a:rPr lang="da-DK" dirty="0"/>
              <a:t>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446445-93A7-4948-90C3-5E545867631D}" type="datetime1">
              <a:rPr lang="da-DK" smtClean="0"/>
              <a:t>26.04.2023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0945602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or tekstlabel højre og bille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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DFD51-CB30-4E30-94A9-3C7B4B0535D6}" type="datetime1">
              <a:rPr lang="da-DK" smtClean="0"/>
              <a:t>26.04.2023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6243638" y="2036763"/>
            <a:ext cx="5948362" cy="4265612"/>
          </a:xfrm>
          <a:solidFill>
            <a:schemeClr val="accent1">
              <a:alpha val="95000"/>
            </a:schemeClr>
          </a:solidFill>
        </p:spPr>
        <p:txBody>
          <a:bodyPr lIns="252000" tIns="144000" rIns="540000" bIns="144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719138" indent="-357188">
              <a:defRPr>
                <a:solidFill>
                  <a:schemeClr val="bg1"/>
                </a:solidFill>
              </a:defRPr>
            </a:lvl2pPr>
            <a:lvl3pPr marL="719138" indent="-358775">
              <a:defRPr>
                <a:solidFill>
                  <a:schemeClr val="bg1"/>
                </a:solidFill>
              </a:defRPr>
            </a:lvl3pPr>
            <a:lvl4pPr marL="719138" indent="-358775">
              <a:defRPr>
                <a:solidFill>
                  <a:schemeClr val="bg1"/>
                </a:solidFill>
              </a:defRPr>
            </a:lvl4pPr>
            <a:lvl5pPr marL="719138" indent="-358775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a-DK" dirty="0"/>
              <a:t>Klik for at tilføje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</a:t>
            </a:r>
          </a:p>
        </p:txBody>
      </p:sp>
    </p:spTree>
    <p:extLst>
      <p:ext uri="{BB962C8B-B14F-4D97-AF65-F5344CB8AC3E}">
        <p14:creationId xmlns:p14="http://schemas.microsoft.com/office/powerpoint/2010/main" val="7580104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or tekstlabel venstre og bille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6408000" tIns="360000" rIns="0" anchor="ctr" anchorCtr="0"/>
          <a:lstStyle>
            <a:lvl1pPr marL="0" indent="0" algn="l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 Klik på ikonet, hvis </a:t>
            </a:r>
            <a:br>
              <a:rPr lang="da-DK" dirty="0"/>
            </a:br>
            <a:r>
              <a:rPr lang="da-DK" dirty="0"/>
              <a:t>du vil udskifte billedet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E4329-2AA9-435B-BDB4-F4C3408B6DCE}" type="datetime1">
              <a:rPr lang="da-DK" smtClean="0"/>
              <a:t>26.04.2023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  <p:sp>
        <p:nvSpPr>
          <p:cNvPr id="8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0" y="2036763"/>
            <a:ext cx="5948362" cy="4265612"/>
          </a:xfrm>
          <a:solidFill>
            <a:schemeClr val="accent1">
              <a:alpha val="95000"/>
            </a:schemeClr>
          </a:solidFill>
        </p:spPr>
        <p:txBody>
          <a:bodyPr lIns="576000" tIns="144000" rIns="252000" bIns="144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719138" indent="-358775">
              <a:defRPr>
                <a:solidFill>
                  <a:schemeClr val="bg1"/>
                </a:solidFill>
              </a:defRPr>
            </a:lvl2pPr>
            <a:lvl3pPr marL="719138" indent="-358775">
              <a:defRPr>
                <a:solidFill>
                  <a:schemeClr val="bg1"/>
                </a:solidFill>
              </a:defRPr>
            </a:lvl3pPr>
            <a:lvl4pPr marL="719138" indent="-358775">
              <a:defRPr>
                <a:solidFill>
                  <a:schemeClr val="bg1"/>
                </a:solidFill>
              </a:defRPr>
            </a:lvl4pPr>
            <a:lvl5pPr marL="719138" indent="-358775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a-DK" dirty="0"/>
              <a:t>Klik for at tilføje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</a:t>
            </a:r>
          </a:p>
        </p:txBody>
      </p:sp>
    </p:spTree>
    <p:extLst>
      <p:ext uri="{BB962C8B-B14F-4D97-AF65-F5344CB8AC3E}">
        <p14:creationId xmlns:p14="http://schemas.microsoft.com/office/powerpoint/2010/main" val="21472760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sal-punktopstilling rø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64807-3496-47E8-915B-96DB96A167BC}" type="datetime1">
              <a:rPr lang="da-DK" smtClean="0"/>
              <a:t>26.04.2023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  <p:sp>
        <p:nvSpPr>
          <p:cNvPr id="7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3" y="620713"/>
            <a:ext cx="11012487" cy="5682589"/>
          </a:xfrm>
          <a:noFill/>
        </p:spPr>
        <p:txBody>
          <a:bodyPr lIns="0" tIns="0" rIns="0" bIns="0"/>
          <a:lstStyle>
            <a:lvl1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da-DK" dirty="0"/>
              <a:t>Klik for at tilføje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</a:t>
            </a:r>
          </a:p>
        </p:txBody>
      </p:sp>
    </p:spTree>
    <p:extLst>
      <p:ext uri="{BB962C8B-B14F-4D97-AF65-F5344CB8AC3E}">
        <p14:creationId xmlns:p14="http://schemas.microsoft.com/office/powerpoint/2010/main" val="19878392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t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kstfelt 8"/>
          <p:cNvSpPr txBox="1"/>
          <p:nvPr userDrawn="1"/>
        </p:nvSpPr>
        <p:spPr>
          <a:xfrm>
            <a:off x="421280" y="612884"/>
            <a:ext cx="116761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5000" b="1" dirty="0">
                <a:solidFill>
                  <a:schemeClr val="bg1"/>
                </a:solidFill>
              </a:rPr>
              <a:t>”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EB03B-DE17-4D8C-BE2B-1AD42424342D}" type="datetime1">
              <a:rPr lang="da-DK" smtClean="0"/>
              <a:t>26.04.2023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  <p:sp>
        <p:nvSpPr>
          <p:cNvPr id="7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3" y="1628775"/>
            <a:ext cx="11012487" cy="4114799"/>
          </a:xfrm>
          <a:noFill/>
        </p:spPr>
        <p:txBody>
          <a:bodyPr lIns="0" tIns="0" rIns="0" bIns="0" anchor="t" anchorCtr="0"/>
          <a:lstStyle>
            <a:lvl1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da-DK" dirty="0"/>
              <a:t>Klik for at tilføje tekst</a:t>
            </a:r>
          </a:p>
        </p:txBody>
      </p:sp>
      <p:sp>
        <p:nvSpPr>
          <p:cNvPr id="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2712" y="5934971"/>
            <a:ext cx="11019496" cy="367404"/>
          </a:xfrm>
        </p:spPr>
        <p:txBody>
          <a:bodyPr>
            <a:normAutofit/>
          </a:bodyPr>
          <a:lstStyle>
            <a:lvl1pPr marL="0" indent="0">
              <a:buNone/>
              <a:defRPr sz="24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a-DK" dirty="0"/>
              <a:t>Navn, kilde</a:t>
            </a:r>
          </a:p>
        </p:txBody>
      </p:sp>
    </p:spTree>
    <p:extLst>
      <p:ext uri="{BB962C8B-B14F-4D97-AF65-F5344CB8AC3E}">
        <p14:creationId xmlns:p14="http://schemas.microsoft.com/office/powerpoint/2010/main" val="4142963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 spejlede tekst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54F7B-C476-4203-AE9B-5470D905B3E4}" type="datetime1">
              <a:rPr lang="da-DK" smtClean="0"/>
              <a:t>26.04.2023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  <p:sp>
        <p:nvSpPr>
          <p:cNvPr id="9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4" y="1628775"/>
            <a:ext cx="5358535" cy="4674527"/>
          </a:xfrm>
          <a:noFill/>
        </p:spPr>
        <p:txBody>
          <a:bodyPr lIns="0" tIns="0" rIns="0" bIns="0"/>
          <a:lstStyle>
            <a:lvl1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da-DK" dirty="0"/>
              <a:t>Klik for at tilføje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</a:t>
            </a:r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6" hasCustomPrompt="1"/>
          </p:nvPr>
        </p:nvSpPr>
        <p:spPr>
          <a:xfrm>
            <a:off x="6244503" y="1628775"/>
            <a:ext cx="5356948" cy="4674527"/>
          </a:xfrm>
          <a:noFill/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da-DK" dirty="0"/>
              <a:t>Klik for at tilføje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 </a:t>
            </a:r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4"/>
            <a:ext cx="11012486" cy="86359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da-DK" dirty="0"/>
              <a:t>Klik for at tilføje overskrift</a:t>
            </a:r>
          </a:p>
        </p:txBody>
      </p:sp>
    </p:spTree>
    <p:extLst>
      <p:ext uri="{BB962C8B-B14F-4D97-AF65-F5344CB8AC3E}">
        <p14:creationId xmlns:p14="http://schemas.microsoft.com/office/powerpoint/2010/main" val="26273087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snitsoverskrif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4363C-5D45-41B3-8FA7-E4A3C28213BA}" type="datetime1">
              <a:rPr lang="da-DK" smtClean="0"/>
              <a:t>26.04.2023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588963" y="1628775"/>
            <a:ext cx="11012487" cy="4673600"/>
          </a:xfrm>
        </p:spPr>
        <p:txBody>
          <a:bodyPr anchor="t" anchorCtr="0"/>
          <a:lstStyle>
            <a:lvl1pPr>
              <a:defRPr sz="64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a-DK" dirty="0"/>
              <a:t>Klik for at tilføje tekst</a:t>
            </a:r>
          </a:p>
        </p:txBody>
      </p:sp>
    </p:spTree>
    <p:extLst>
      <p:ext uri="{BB962C8B-B14F-4D97-AF65-F5344CB8AC3E}">
        <p14:creationId xmlns:p14="http://schemas.microsoft.com/office/powerpoint/2010/main" val="35438843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a-DK" dirty="0"/>
              <a:t>Klik for at tilføje overskrift</a:t>
            </a:r>
          </a:p>
        </p:txBody>
      </p:sp>
      <p:sp>
        <p:nvSpPr>
          <p:cNvPr id="3" name="Pladsholder til dato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97C15-2114-4FA8-A531-51E467CB49E5}" type="datetime1">
              <a:rPr lang="da-DK" smtClean="0"/>
              <a:t>26.04.2023</a:t>
            </a:fld>
            <a:endParaRPr lang="da-DK" dirty="0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7609304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billede lille venst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6408000" tIns="360000" anchor="ctr" anchorCtr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32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 Klik på ikonet, hvis du vil udskifte billedet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C64773BD-B564-4031-8BC1-8FE44AEFACDB}" type="datetime1">
              <a:rPr lang="da-DK" smtClean="0"/>
              <a:t>26.04.2023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2271092"/>
            <a:ext cx="5959476" cy="3895200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a-DK" dirty="0"/>
          </a:p>
        </p:txBody>
      </p:sp>
      <p:sp>
        <p:nvSpPr>
          <p:cNvPr id="26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42705"/>
            <a:ext cx="4983162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da-DK" dirty="0"/>
              <a:t>Navn på oplægsholder, KU-enhed, sted og dato</a:t>
            </a:r>
          </a:p>
        </p:txBody>
      </p:sp>
      <p:sp>
        <p:nvSpPr>
          <p:cNvPr id="9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2610941"/>
            <a:ext cx="4946649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a-DK" dirty="0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296780345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7E5B2-C656-407A-ACD0-1DF350477539}" type="datetime1">
              <a:rPr lang="da-DK" smtClean="0"/>
              <a:t>26.04.2023</a:t>
            </a:fld>
            <a:endParaRPr lang="da-DK" dirty="0"/>
          </a:p>
        </p:txBody>
      </p:sp>
      <p:sp>
        <p:nvSpPr>
          <p:cNvPr id="3" name="Pladsholder til sidefod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6315452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65205526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ugergu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 txBox="1">
            <a:spLocks/>
          </p:cNvSpPr>
          <p:nvPr userDrawn="1"/>
        </p:nvSpPr>
        <p:spPr>
          <a:xfrm>
            <a:off x="588964" y="613649"/>
            <a:ext cx="11012486" cy="87992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lnSpc>
                <a:spcPct val="100000"/>
              </a:lnSpc>
              <a:spcBef>
                <a:spcPct val="0"/>
              </a:spcBef>
              <a:buNone/>
              <a:defRPr sz="3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da-DK" sz="3000" dirty="0">
                <a:solidFill>
                  <a:schemeClr val="tx1"/>
                </a:solidFill>
              </a:rPr>
              <a:t>Brugerguide</a:t>
            </a:r>
            <a:r>
              <a:rPr lang="da-DK" baseline="0" dirty="0">
                <a:solidFill>
                  <a:schemeClr val="tx1"/>
                </a:solidFill>
              </a:rPr>
              <a:t> </a:t>
            </a:r>
            <a:r>
              <a:rPr lang="da-DK" sz="1800" baseline="0" dirty="0">
                <a:solidFill>
                  <a:schemeClr val="tx1"/>
                </a:solidFill>
              </a:rPr>
              <a:t>– </a:t>
            </a:r>
            <a:r>
              <a:rPr lang="da-DK" sz="1800" dirty="0">
                <a:solidFill>
                  <a:schemeClr val="tx1"/>
                </a:solidFill>
              </a:rPr>
              <a:t>Slet, før du færdiggør din</a:t>
            </a:r>
            <a:r>
              <a:rPr lang="da-DK" sz="1800" baseline="0" dirty="0">
                <a:solidFill>
                  <a:schemeClr val="tx1"/>
                </a:solidFill>
              </a:rPr>
              <a:t> </a:t>
            </a:r>
            <a:r>
              <a:rPr lang="da-DK" sz="1800" dirty="0">
                <a:solidFill>
                  <a:schemeClr val="tx1"/>
                </a:solidFill>
              </a:rPr>
              <a:t>præsentation</a:t>
            </a:r>
          </a:p>
        </p:txBody>
      </p:sp>
      <p:sp>
        <p:nvSpPr>
          <p:cNvPr id="48" name="Text Box 48"/>
          <p:cNvSpPr txBox="1">
            <a:spLocks noChangeArrowheads="1"/>
          </p:cNvSpPr>
          <p:nvPr userDrawn="1"/>
        </p:nvSpPr>
        <p:spPr bwMode="auto">
          <a:xfrm>
            <a:off x="587376" y="1640495"/>
            <a:ext cx="1750290" cy="38420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KU-skabeloner til PowerPoint</a:t>
            </a:r>
            <a:b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Når du åbner PowerPoint på din KU-pc, åbner en skabelon i 4:3-format og med dansk KU-logo.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Når du klikker på KU-fanen i værktøjslinjen, kan du via knappen ”Vælg Skabelon” vælge mellem skabeloner</a:t>
            </a:r>
          </a:p>
          <a:p>
            <a:pPr marL="88900" lvl="0" indent="-88900">
              <a:lnSpc>
                <a:spcPct val="115000"/>
              </a:lnSpc>
              <a:spcAft>
                <a:spcPts val="0"/>
              </a:spcAft>
              <a:buFont typeface="Arial" panose="020B0604020202020204" pitchFamily="34" charset="0"/>
              <a:buChar char="•"/>
              <a:tabLst/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på henholdsvis dansk og engelsk </a:t>
            </a:r>
          </a:p>
          <a:p>
            <a:pPr marL="88900" lvl="0" indent="-88900">
              <a:lnSpc>
                <a:spcPct val="115000"/>
              </a:lnSpc>
              <a:spcAft>
                <a:spcPts val="0"/>
              </a:spcAft>
              <a:buFont typeface="Arial" panose="020B0604020202020204" pitchFamily="34" charset="0"/>
              <a:buChar char="•"/>
              <a:tabLst/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 formaterne 4:3 og 16:9</a:t>
            </a:r>
          </a:p>
          <a:p>
            <a:pPr marL="88900" lvl="0" indent="-88900">
              <a:lnSpc>
                <a:spcPct val="115000"/>
              </a:lnSpc>
              <a:spcAft>
                <a:spcPts val="0"/>
              </a:spcAft>
              <a:buFont typeface="Arial" panose="020B0604020202020204" pitchFamily="34" charset="0"/>
              <a:buChar char="•"/>
              <a:tabLst/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 ”fuld” eller ”tom” version (i den fulde version ser du et eksempel på hver diastype i venstrespalten)</a:t>
            </a:r>
          </a:p>
          <a:p>
            <a:pPr marL="88900" lvl="0" indent="-88900">
              <a:lnSpc>
                <a:spcPct val="115000"/>
              </a:lnSpc>
              <a:spcAft>
                <a:spcPts val="1000"/>
              </a:spcAft>
              <a:buFont typeface="Arial" panose="020B0604020202020204" pitchFamily="34" charset="0"/>
              <a:buChar char="•"/>
              <a:tabLst/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samt en demopræsentation med indsat tekst på engelsk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Hvis du bruger en ”fuld” version, skal du slette de dias, du ikke vil bruge.</a:t>
            </a:r>
            <a:b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Mac-brugere m.fl. kan hente PowerPoint-skabelonerne på</a:t>
            </a:r>
            <a:r>
              <a:rPr lang="da-DK" sz="800" baseline="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a-DK" sz="8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www.designguide.ku.dk/ku/</a:t>
            </a:r>
            <a:br>
              <a:rPr lang="da-DK" sz="8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</a:br>
            <a:r>
              <a:rPr lang="da-DK" sz="8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skabeloner/powerpoint/</a:t>
            </a:r>
            <a:br>
              <a:rPr lang="da-DK" sz="8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</a:br>
            <a:r>
              <a:rPr lang="da-DK" sz="8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praesentationer/</a:t>
            </a:r>
            <a:endParaRPr lang="da-DK" sz="800" dirty="0">
              <a:solidFill>
                <a:schemeClr val="accent4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9" name="Text Box 48"/>
          <p:cNvSpPr txBox="1">
            <a:spLocks noChangeArrowheads="1"/>
          </p:cNvSpPr>
          <p:nvPr userDrawn="1"/>
        </p:nvSpPr>
        <p:spPr bwMode="auto">
          <a:xfrm>
            <a:off x="2576655" y="4237555"/>
            <a:ext cx="1755548" cy="1763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Indsæt  din enheds navn (fx institut), sidenummer og dato</a:t>
            </a:r>
            <a:b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1. </a:t>
            </a: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Vælg </a:t>
            </a:r>
            <a:r>
              <a:rPr lang="da-DK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Indsæt </a:t>
            </a: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 topmenuen 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da-DK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2. </a:t>
            </a: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Vælg </a:t>
            </a:r>
            <a:r>
              <a:rPr lang="da-DK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Sidehoved og Sidefod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da-DK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3. </a:t>
            </a: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Udfyld felterne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4. Vælg </a:t>
            </a:r>
            <a:r>
              <a:rPr lang="da-DK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Anvend på alle </a:t>
            </a: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- eller </a:t>
            </a:r>
            <a:r>
              <a:rPr lang="da-DK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Anvend</a:t>
            </a: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, hvis det kun skal være på et enkelt dias/slide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Oplysningerne placeres i højre side af den grå topbjælke.</a:t>
            </a:r>
          </a:p>
        </p:txBody>
      </p:sp>
      <p:sp>
        <p:nvSpPr>
          <p:cNvPr id="50" name="Text Box 48"/>
          <p:cNvSpPr txBox="1">
            <a:spLocks noChangeArrowheads="1"/>
          </p:cNvSpPr>
          <p:nvPr userDrawn="1"/>
        </p:nvSpPr>
        <p:spPr bwMode="auto">
          <a:xfrm>
            <a:off x="587375" y="5678667"/>
            <a:ext cx="189959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Lav nyt dias/slide (hhv. 2010- + 2013- og 2016-version) </a:t>
            </a:r>
            <a:b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da-DK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da-DK" altLang="da-DK" sz="8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Klik på </a:t>
            </a:r>
            <a:r>
              <a:rPr lang="da-DK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Startside/Hjem</a:t>
            </a:r>
          </a:p>
        </p:txBody>
      </p:sp>
      <p:pic>
        <p:nvPicPr>
          <p:cNvPr id="51" name="Billede 40"/>
          <p:cNvPicPr>
            <a:picLocks noChangeAspect="1"/>
          </p:cNvPicPr>
          <p:nvPr userDrawn="1"/>
        </p:nvPicPr>
        <p:blipFill rotWithShape="1">
          <a:blip r:embed="rId3"/>
          <a:srcRect l="36944" r="2272" b="69429"/>
          <a:stretch/>
        </p:blipFill>
        <p:spPr>
          <a:xfrm>
            <a:off x="4157637" y="2940574"/>
            <a:ext cx="395416" cy="126627"/>
          </a:xfrm>
          <a:prstGeom prst="rect">
            <a:avLst/>
          </a:prstGeom>
        </p:spPr>
      </p:pic>
      <p:sp>
        <p:nvSpPr>
          <p:cNvPr id="52" name="Text Box 48"/>
          <p:cNvSpPr txBox="1">
            <a:spLocks noChangeArrowheads="1"/>
          </p:cNvSpPr>
          <p:nvPr userDrawn="1"/>
        </p:nvSpPr>
        <p:spPr bwMode="auto">
          <a:xfrm>
            <a:off x="2587038" y="2582327"/>
            <a:ext cx="1624241" cy="723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Diastype</a:t>
            </a:r>
            <a:b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da-DK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da-DK" altLang="da-DK" sz="8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Klik på </a:t>
            </a:r>
            <a:r>
              <a:rPr lang="da-DK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Startside/Hjem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da-DK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da-DK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da-DK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Vælg </a:t>
            </a:r>
            <a:r>
              <a:rPr lang="da-DK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Layout</a:t>
            </a:r>
            <a:r>
              <a:rPr lang="da-DK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for at ændre dit nuværende dias/slide til et alternativt layout</a:t>
            </a:r>
          </a:p>
        </p:txBody>
      </p:sp>
      <p:sp>
        <p:nvSpPr>
          <p:cNvPr id="53" name="Text Box 48"/>
          <p:cNvSpPr txBox="1">
            <a:spLocks noChangeArrowheads="1"/>
          </p:cNvSpPr>
          <p:nvPr userDrawn="1"/>
        </p:nvSpPr>
        <p:spPr bwMode="auto">
          <a:xfrm>
            <a:off x="2576655" y="3571524"/>
            <a:ext cx="163462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Skrift</a:t>
            </a:r>
            <a:b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da-DK" altLang="da-DK" sz="8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KU Anvender skriften Microsoft New Tai Lue i PowerPoint.</a:t>
            </a:r>
            <a:endParaRPr lang="da-DK" altLang="da-DK" sz="8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54" name="Text Box 48"/>
          <p:cNvSpPr txBox="1">
            <a:spLocks noChangeArrowheads="1"/>
          </p:cNvSpPr>
          <p:nvPr userDrawn="1"/>
        </p:nvSpPr>
        <p:spPr bwMode="auto">
          <a:xfrm>
            <a:off x="4739114" y="1627125"/>
            <a:ext cx="1634624" cy="23391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Gitter- og hjælpelinjer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For at se gitter- og hjælpelinjer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Klik på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Vis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Vælg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Gitterlinjer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og/eller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Hjælpelinjer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For at etablere flere gitter- og hjælpelinjer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Før musen over en eksisterende hjælpelinje og klik på linjen (koordinater på linjen vises)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Hold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CTRL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nede, mens du flytter placeringen af den eksisterende linje (tilføjer en ny)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Tryk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Alt + F9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for hurtig visning af hjælpelinjer</a:t>
            </a:r>
          </a:p>
        </p:txBody>
      </p:sp>
      <p:sp>
        <p:nvSpPr>
          <p:cNvPr id="55" name="Text Box 48"/>
          <p:cNvSpPr txBox="1">
            <a:spLocks noChangeArrowheads="1"/>
          </p:cNvSpPr>
          <p:nvPr userDrawn="1"/>
        </p:nvSpPr>
        <p:spPr bwMode="auto">
          <a:xfrm>
            <a:off x="4728822" y="4141417"/>
            <a:ext cx="1634624" cy="1920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Indsæt billede</a:t>
            </a:r>
            <a:b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På layouts med billedholder: Klik på ikon og vælg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Indsæt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Teksten ”Klik her, hvis du vil udskifte billedet” bliver ikke vist i din præsentation.  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Du kan hente KU-billeder, som er tilpasset og minimeret til henholdsvis 4:3- og 16:9-format via dette link:</a:t>
            </a:r>
            <a:b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da-DK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/>
              </a:rPr>
              <a:t>http://image.ku.dk/lightbox/211/13407586855728741badb20/</a:t>
            </a:r>
            <a:r>
              <a:rPr lang="da-DK" sz="800" b="0" baseline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/>
              </a:rPr>
              <a:t> </a:t>
            </a:r>
            <a:endParaRPr lang="da-DK" sz="800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Vælg slideshow-visning for at gøre linket aktivt.</a:t>
            </a:r>
          </a:p>
        </p:txBody>
      </p:sp>
      <p:sp>
        <p:nvSpPr>
          <p:cNvPr id="56" name="Text Box 48"/>
          <p:cNvSpPr txBox="1">
            <a:spLocks noChangeArrowheads="1"/>
          </p:cNvSpPr>
          <p:nvPr userDrawn="1"/>
        </p:nvSpPr>
        <p:spPr bwMode="auto">
          <a:xfrm>
            <a:off x="6691561" y="1640495"/>
            <a:ext cx="1634624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Billedstørrelser</a:t>
            </a:r>
            <a:b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De optimale billedstørrelser er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4:3-format: 1.500 x 1.073 pixels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16:9-format: 1.500 x 818 pixels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Gem billederne i 72 dpi og i ”jpg-medium-kvalitet”</a:t>
            </a:r>
          </a:p>
        </p:txBody>
      </p:sp>
      <p:sp>
        <p:nvSpPr>
          <p:cNvPr id="57" name="Text Box 48"/>
          <p:cNvSpPr txBox="1">
            <a:spLocks noChangeArrowheads="1"/>
          </p:cNvSpPr>
          <p:nvPr userDrawn="1"/>
        </p:nvSpPr>
        <p:spPr bwMode="auto">
          <a:xfrm>
            <a:off x="6691561" y="2720006"/>
            <a:ext cx="1634624" cy="1920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Beskær billede</a:t>
            </a:r>
            <a:b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. Klik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Beskær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for at ændre billedets fokus/størrelse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Ønsker du at skalere billedet, så hold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SHIFT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-knappen nede, mens du trækker i billedets hjørner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3.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Højreklik på billedet og vælg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Placer bagerst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Hvis du sletter billedet og indsætter et nyt, kan billedet lægge sig foran tekst og grafik. Hvis dette sker, skal du vælge billedet, højreklikke og vælge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Placer bagerst</a:t>
            </a:r>
          </a:p>
        </p:txBody>
      </p:sp>
      <p:sp>
        <p:nvSpPr>
          <p:cNvPr id="58" name="Text Box 48"/>
          <p:cNvSpPr txBox="1">
            <a:spLocks noChangeArrowheads="1"/>
          </p:cNvSpPr>
          <p:nvPr userDrawn="1"/>
        </p:nvSpPr>
        <p:spPr bwMode="auto">
          <a:xfrm>
            <a:off x="6691561" y="4765322"/>
            <a:ext cx="1634624" cy="883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Skabelonens farver</a:t>
            </a:r>
            <a:b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Du kan vælge mellem en række farver til baggrunde og grafer.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Højreklik på den flade, du vil skifte farve på, og derefter malerbøtte-ikonet (Fyldfarve til figur)</a:t>
            </a:r>
          </a:p>
        </p:txBody>
      </p:sp>
      <p:sp>
        <p:nvSpPr>
          <p:cNvPr id="59" name="Text Box 48"/>
          <p:cNvSpPr txBox="1">
            <a:spLocks noChangeArrowheads="1"/>
          </p:cNvSpPr>
          <p:nvPr userDrawn="1"/>
        </p:nvSpPr>
        <p:spPr bwMode="auto">
          <a:xfrm>
            <a:off x="6691561" y="5815137"/>
            <a:ext cx="163462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Mere information</a:t>
            </a:r>
            <a:b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</a:t>
            </a:r>
            <a:r>
              <a:rPr lang="da-DK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designguiden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på</a:t>
            </a:r>
            <a:br>
              <a:rPr lang="da-DK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www.designguide.ku.dk/ku/</a:t>
            </a:r>
            <a:br>
              <a:rPr lang="da-DK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</a:br>
            <a:r>
              <a:rPr lang="da-DK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skabeloner/powerpoint/</a:t>
            </a:r>
            <a:br>
              <a:rPr lang="da-DK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</a:br>
            <a:r>
              <a:rPr lang="da-DK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praesentationer/</a:t>
            </a:r>
            <a:endParaRPr lang="da-DK" sz="800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</p:txBody>
      </p:sp>
      <p:pic>
        <p:nvPicPr>
          <p:cNvPr id="60" name="Billede 25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268044" y="4201412"/>
            <a:ext cx="257327" cy="275280"/>
          </a:xfrm>
          <a:prstGeom prst="rect">
            <a:avLst/>
          </a:prstGeom>
        </p:spPr>
      </p:pic>
      <p:pic>
        <p:nvPicPr>
          <p:cNvPr id="61" name="Billede 36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223538" y="2795378"/>
            <a:ext cx="288708" cy="275280"/>
          </a:xfrm>
          <a:prstGeom prst="rect">
            <a:avLst/>
          </a:prstGeom>
        </p:spPr>
      </p:pic>
      <p:pic>
        <p:nvPicPr>
          <p:cNvPr id="62" name="Billede 37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8241826" y="3187789"/>
            <a:ext cx="223122" cy="228843"/>
          </a:xfrm>
          <a:prstGeom prst="rect">
            <a:avLst/>
          </a:prstGeom>
        </p:spPr>
      </p:pic>
      <p:sp>
        <p:nvSpPr>
          <p:cNvPr id="63" name="Text Box 48"/>
          <p:cNvSpPr txBox="1">
            <a:spLocks noChangeArrowheads="1"/>
          </p:cNvSpPr>
          <p:nvPr userDrawn="1"/>
        </p:nvSpPr>
        <p:spPr bwMode="auto">
          <a:xfrm>
            <a:off x="2564067" y="1666128"/>
            <a:ext cx="1768136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da-DK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da-DK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da-DK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Under knappen </a:t>
            </a:r>
            <a:r>
              <a:rPr lang="da-DK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Nyt dias/Nyt slide</a:t>
            </a:r>
            <a:r>
              <a:rPr lang="da-DK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. Klik på øverste del af knappen for at oprette i et dias/slide magen til det markerede. Klik på nederste del for at se et udvalg af mulige layoutvalg</a:t>
            </a:r>
            <a:endParaRPr lang="da-DK" altLang="da-DK" sz="80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64" name="Billede 39"/>
          <p:cNvPicPr>
            <a:picLocks noChangeAspect="1"/>
          </p:cNvPicPr>
          <p:nvPr userDrawn="1"/>
        </p:nvPicPr>
        <p:blipFill rotWithShape="1">
          <a:blip r:embed="rId3"/>
          <a:srcRect l="2931" r="60888"/>
          <a:stretch/>
        </p:blipFill>
        <p:spPr>
          <a:xfrm>
            <a:off x="4231619" y="1844048"/>
            <a:ext cx="235367" cy="418987"/>
          </a:xfrm>
          <a:prstGeom prst="rect">
            <a:avLst/>
          </a:prstGeom>
        </p:spPr>
      </p:pic>
      <p:sp>
        <p:nvSpPr>
          <p:cNvPr id="65" name="Freeform 10"/>
          <p:cNvSpPr>
            <a:spLocks noChangeAspect="1"/>
          </p:cNvSpPr>
          <p:nvPr userDrawn="1"/>
        </p:nvSpPr>
        <p:spPr>
          <a:xfrm rot="19800000">
            <a:off x="4404080" y="1900198"/>
            <a:ext cx="69672" cy="124351"/>
          </a:xfrm>
          <a:custGeom>
            <a:avLst/>
            <a:gdLst>
              <a:gd name="connsiteX0" fmla="*/ 381342 w 762684"/>
              <a:gd name="connsiteY0" fmla="*/ 0 h 1361254"/>
              <a:gd name="connsiteX1" fmla="*/ 762684 w 762684"/>
              <a:gd name="connsiteY1" fmla="*/ 823784 h 1361254"/>
              <a:gd name="connsiteX2" fmla="*/ 459602 w 762684"/>
              <a:gd name="connsiteY2" fmla="*/ 823784 h 1361254"/>
              <a:gd name="connsiteX3" fmla="*/ 459601 w 762684"/>
              <a:gd name="connsiteY3" fmla="*/ 1282994 h 1361254"/>
              <a:gd name="connsiteX4" fmla="*/ 381341 w 762684"/>
              <a:gd name="connsiteY4" fmla="*/ 1361254 h 1361254"/>
              <a:gd name="connsiteX5" fmla="*/ 381342 w 762684"/>
              <a:gd name="connsiteY5" fmla="*/ 1361253 h 1361254"/>
              <a:gd name="connsiteX6" fmla="*/ 303082 w 762684"/>
              <a:gd name="connsiteY6" fmla="*/ 1282993 h 1361254"/>
              <a:gd name="connsiteX7" fmla="*/ 303082 w 762684"/>
              <a:gd name="connsiteY7" fmla="*/ 823784 h 1361254"/>
              <a:gd name="connsiteX8" fmla="*/ 0 w 762684"/>
              <a:gd name="connsiteY8" fmla="*/ 823784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81342 w 762684"/>
              <a:gd name="connsiteY10" fmla="*/ 0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16886 w 762684"/>
              <a:gd name="connsiteY10" fmla="*/ 123104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6550 w 762684"/>
              <a:gd name="connsiteY10" fmla="*/ 91149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6550 w 762684"/>
              <a:gd name="connsiteY10" fmla="*/ 91149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19866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48840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34 h 1361288"/>
              <a:gd name="connsiteX1" fmla="*/ 425041 w 762684"/>
              <a:gd name="connsiteY1" fmla="*/ 27274 h 1361288"/>
              <a:gd name="connsiteX2" fmla="*/ 762684 w 762684"/>
              <a:gd name="connsiteY2" fmla="*/ 823818 h 1361288"/>
              <a:gd name="connsiteX3" fmla="*/ 459602 w 762684"/>
              <a:gd name="connsiteY3" fmla="*/ 823818 h 1361288"/>
              <a:gd name="connsiteX4" fmla="*/ 459601 w 762684"/>
              <a:gd name="connsiteY4" fmla="*/ 1283028 h 1361288"/>
              <a:gd name="connsiteX5" fmla="*/ 381341 w 762684"/>
              <a:gd name="connsiteY5" fmla="*/ 1361288 h 1361288"/>
              <a:gd name="connsiteX6" fmla="*/ 381342 w 762684"/>
              <a:gd name="connsiteY6" fmla="*/ 1361287 h 1361288"/>
              <a:gd name="connsiteX7" fmla="*/ 303082 w 762684"/>
              <a:gd name="connsiteY7" fmla="*/ 1283027 h 1361288"/>
              <a:gd name="connsiteX8" fmla="*/ 303082 w 762684"/>
              <a:gd name="connsiteY8" fmla="*/ 823818 h 1361288"/>
              <a:gd name="connsiteX9" fmla="*/ 0 w 762684"/>
              <a:gd name="connsiteY9" fmla="*/ 823818 h 1361288"/>
              <a:gd name="connsiteX10" fmla="*/ 334092 w 762684"/>
              <a:gd name="connsiteY10" fmla="*/ 27275 h 1361288"/>
              <a:gd name="connsiteX11" fmla="*/ 381342 w 762684"/>
              <a:gd name="connsiteY11" fmla="*/ 34 h 1361288"/>
              <a:gd name="connsiteX0" fmla="*/ 381342 w 762684"/>
              <a:gd name="connsiteY0" fmla="*/ 269 h 1361523"/>
              <a:gd name="connsiteX1" fmla="*/ 425041 w 762684"/>
              <a:gd name="connsiteY1" fmla="*/ 27509 h 1361523"/>
              <a:gd name="connsiteX2" fmla="*/ 762684 w 762684"/>
              <a:gd name="connsiteY2" fmla="*/ 824053 h 1361523"/>
              <a:gd name="connsiteX3" fmla="*/ 459602 w 762684"/>
              <a:gd name="connsiteY3" fmla="*/ 824053 h 1361523"/>
              <a:gd name="connsiteX4" fmla="*/ 459601 w 762684"/>
              <a:gd name="connsiteY4" fmla="*/ 1283263 h 1361523"/>
              <a:gd name="connsiteX5" fmla="*/ 381341 w 762684"/>
              <a:gd name="connsiteY5" fmla="*/ 1361523 h 1361523"/>
              <a:gd name="connsiteX6" fmla="*/ 381342 w 762684"/>
              <a:gd name="connsiteY6" fmla="*/ 1361522 h 1361523"/>
              <a:gd name="connsiteX7" fmla="*/ 303082 w 762684"/>
              <a:gd name="connsiteY7" fmla="*/ 1283262 h 1361523"/>
              <a:gd name="connsiteX8" fmla="*/ 303082 w 762684"/>
              <a:gd name="connsiteY8" fmla="*/ 824053 h 1361523"/>
              <a:gd name="connsiteX9" fmla="*/ 0 w 762684"/>
              <a:gd name="connsiteY9" fmla="*/ 824053 h 1361523"/>
              <a:gd name="connsiteX10" fmla="*/ 334092 w 762684"/>
              <a:gd name="connsiteY10" fmla="*/ 27510 h 1361523"/>
              <a:gd name="connsiteX11" fmla="*/ 381342 w 762684"/>
              <a:gd name="connsiteY11" fmla="*/ 269 h 1361523"/>
              <a:gd name="connsiteX0" fmla="*/ 381342 w 762684"/>
              <a:gd name="connsiteY0" fmla="*/ 414 h 1361668"/>
              <a:gd name="connsiteX1" fmla="*/ 425041 w 762684"/>
              <a:gd name="connsiteY1" fmla="*/ 27654 h 1361668"/>
              <a:gd name="connsiteX2" fmla="*/ 762684 w 762684"/>
              <a:gd name="connsiteY2" fmla="*/ 824198 h 1361668"/>
              <a:gd name="connsiteX3" fmla="*/ 459602 w 762684"/>
              <a:gd name="connsiteY3" fmla="*/ 824198 h 1361668"/>
              <a:gd name="connsiteX4" fmla="*/ 459601 w 762684"/>
              <a:gd name="connsiteY4" fmla="*/ 1283408 h 1361668"/>
              <a:gd name="connsiteX5" fmla="*/ 381341 w 762684"/>
              <a:gd name="connsiteY5" fmla="*/ 1361668 h 1361668"/>
              <a:gd name="connsiteX6" fmla="*/ 381342 w 762684"/>
              <a:gd name="connsiteY6" fmla="*/ 1361667 h 1361668"/>
              <a:gd name="connsiteX7" fmla="*/ 303082 w 762684"/>
              <a:gd name="connsiteY7" fmla="*/ 1283407 h 1361668"/>
              <a:gd name="connsiteX8" fmla="*/ 303082 w 762684"/>
              <a:gd name="connsiteY8" fmla="*/ 824198 h 1361668"/>
              <a:gd name="connsiteX9" fmla="*/ 0 w 762684"/>
              <a:gd name="connsiteY9" fmla="*/ 824198 h 1361668"/>
              <a:gd name="connsiteX10" fmla="*/ 334092 w 762684"/>
              <a:gd name="connsiteY10" fmla="*/ 27655 h 1361668"/>
              <a:gd name="connsiteX11" fmla="*/ 381342 w 762684"/>
              <a:gd name="connsiteY11" fmla="*/ 414 h 1361668"/>
              <a:gd name="connsiteX0" fmla="*/ 381342 w 762684"/>
              <a:gd name="connsiteY0" fmla="*/ 414 h 1361668"/>
              <a:gd name="connsiteX1" fmla="*/ 425041 w 762684"/>
              <a:gd name="connsiteY1" fmla="*/ 27654 h 1361668"/>
              <a:gd name="connsiteX2" fmla="*/ 762684 w 762684"/>
              <a:gd name="connsiteY2" fmla="*/ 824198 h 1361668"/>
              <a:gd name="connsiteX3" fmla="*/ 459602 w 762684"/>
              <a:gd name="connsiteY3" fmla="*/ 824198 h 1361668"/>
              <a:gd name="connsiteX4" fmla="*/ 459601 w 762684"/>
              <a:gd name="connsiteY4" fmla="*/ 1283408 h 1361668"/>
              <a:gd name="connsiteX5" fmla="*/ 381341 w 762684"/>
              <a:gd name="connsiteY5" fmla="*/ 1361668 h 1361668"/>
              <a:gd name="connsiteX6" fmla="*/ 381342 w 762684"/>
              <a:gd name="connsiteY6" fmla="*/ 1361667 h 1361668"/>
              <a:gd name="connsiteX7" fmla="*/ 303082 w 762684"/>
              <a:gd name="connsiteY7" fmla="*/ 1283407 h 1361668"/>
              <a:gd name="connsiteX8" fmla="*/ 303082 w 762684"/>
              <a:gd name="connsiteY8" fmla="*/ 824198 h 1361668"/>
              <a:gd name="connsiteX9" fmla="*/ 0 w 762684"/>
              <a:gd name="connsiteY9" fmla="*/ 824198 h 1361668"/>
              <a:gd name="connsiteX10" fmla="*/ 334092 w 762684"/>
              <a:gd name="connsiteY10" fmla="*/ 27655 h 1361668"/>
              <a:gd name="connsiteX11" fmla="*/ 381342 w 762684"/>
              <a:gd name="connsiteY11" fmla="*/ 414 h 1361668"/>
              <a:gd name="connsiteX0" fmla="*/ 381342 w 762684"/>
              <a:gd name="connsiteY0" fmla="*/ 18 h 1361272"/>
              <a:gd name="connsiteX1" fmla="*/ 425041 w 762684"/>
              <a:gd name="connsiteY1" fmla="*/ 27258 h 1361272"/>
              <a:gd name="connsiteX2" fmla="*/ 762684 w 762684"/>
              <a:gd name="connsiteY2" fmla="*/ 823802 h 1361272"/>
              <a:gd name="connsiteX3" fmla="*/ 459602 w 762684"/>
              <a:gd name="connsiteY3" fmla="*/ 823802 h 1361272"/>
              <a:gd name="connsiteX4" fmla="*/ 459601 w 762684"/>
              <a:gd name="connsiteY4" fmla="*/ 1283012 h 1361272"/>
              <a:gd name="connsiteX5" fmla="*/ 381341 w 762684"/>
              <a:gd name="connsiteY5" fmla="*/ 1361272 h 1361272"/>
              <a:gd name="connsiteX6" fmla="*/ 381342 w 762684"/>
              <a:gd name="connsiteY6" fmla="*/ 1361271 h 1361272"/>
              <a:gd name="connsiteX7" fmla="*/ 303082 w 762684"/>
              <a:gd name="connsiteY7" fmla="*/ 1283011 h 1361272"/>
              <a:gd name="connsiteX8" fmla="*/ 303082 w 762684"/>
              <a:gd name="connsiteY8" fmla="*/ 823802 h 1361272"/>
              <a:gd name="connsiteX9" fmla="*/ 0 w 762684"/>
              <a:gd name="connsiteY9" fmla="*/ 823802 h 1361272"/>
              <a:gd name="connsiteX10" fmla="*/ 334092 w 762684"/>
              <a:gd name="connsiteY10" fmla="*/ 27259 h 1361272"/>
              <a:gd name="connsiteX11" fmla="*/ 381342 w 762684"/>
              <a:gd name="connsiteY11" fmla="*/ 18 h 1361272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6750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62684" h="1361254">
                <a:moveTo>
                  <a:pt x="381342" y="0"/>
                </a:moveTo>
                <a:cubicBezTo>
                  <a:pt x="395908" y="1387"/>
                  <a:pt x="412184" y="3630"/>
                  <a:pt x="426750" y="27240"/>
                </a:cubicBezTo>
                <a:lnTo>
                  <a:pt x="762684" y="823784"/>
                </a:lnTo>
                <a:lnTo>
                  <a:pt x="459602" y="823784"/>
                </a:lnTo>
                <a:cubicBezTo>
                  <a:pt x="459602" y="976854"/>
                  <a:pt x="459601" y="1129924"/>
                  <a:pt x="459601" y="1282994"/>
                </a:cubicBezTo>
                <a:cubicBezTo>
                  <a:pt x="459601" y="1326216"/>
                  <a:pt x="424563" y="1361254"/>
                  <a:pt x="381341" y="1361254"/>
                </a:cubicBezTo>
                <a:lnTo>
                  <a:pt x="381342" y="1361253"/>
                </a:lnTo>
                <a:cubicBezTo>
                  <a:pt x="338120" y="1361253"/>
                  <a:pt x="303082" y="1326215"/>
                  <a:pt x="303082" y="1282993"/>
                </a:cubicBezTo>
                <a:lnTo>
                  <a:pt x="303082" y="823784"/>
                </a:lnTo>
                <a:lnTo>
                  <a:pt x="0" y="823784"/>
                </a:lnTo>
                <a:lnTo>
                  <a:pt x="334092" y="27241"/>
                </a:lnTo>
                <a:cubicBezTo>
                  <a:pt x="343005" y="9615"/>
                  <a:pt x="366447" y="533"/>
                  <a:pt x="381342" y="0"/>
                </a:cubicBezTo>
                <a:close/>
              </a:path>
            </a:pathLst>
          </a:custGeom>
          <a:solidFill>
            <a:schemeClr val="bg1"/>
          </a:solidFill>
          <a:ln w="9525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solidFill>
                <a:schemeClr val="tx1"/>
              </a:solidFill>
            </a:endParaRPr>
          </a:p>
        </p:txBody>
      </p:sp>
      <p:sp>
        <p:nvSpPr>
          <p:cNvPr id="66" name="Freeform 10"/>
          <p:cNvSpPr>
            <a:spLocks noChangeAspect="1"/>
          </p:cNvSpPr>
          <p:nvPr userDrawn="1"/>
        </p:nvSpPr>
        <p:spPr>
          <a:xfrm rot="19800000">
            <a:off x="4416414" y="2138150"/>
            <a:ext cx="69672" cy="124351"/>
          </a:xfrm>
          <a:custGeom>
            <a:avLst/>
            <a:gdLst>
              <a:gd name="connsiteX0" fmla="*/ 381342 w 762684"/>
              <a:gd name="connsiteY0" fmla="*/ 0 h 1361254"/>
              <a:gd name="connsiteX1" fmla="*/ 762684 w 762684"/>
              <a:gd name="connsiteY1" fmla="*/ 823784 h 1361254"/>
              <a:gd name="connsiteX2" fmla="*/ 459602 w 762684"/>
              <a:gd name="connsiteY2" fmla="*/ 823784 h 1361254"/>
              <a:gd name="connsiteX3" fmla="*/ 459601 w 762684"/>
              <a:gd name="connsiteY3" fmla="*/ 1282994 h 1361254"/>
              <a:gd name="connsiteX4" fmla="*/ 381341 w 762684"/>
              <a:gd name="connsiteY4" fmla="*/ 1361254 h 1361254"/>
              <a:gd name="connsiteX5" fmla="*/ 381342 w 762684"/>
              <a:gd name="connsiteY5" fmla="*/ 1361253 h 1361254"/>
              <a:gd name="connsiteX6" fmla="*/ 303082 w 762684"/>
              <a:gd name="connsiteY6" fmla="*/ 1282993 h 1361254"/>
              <a:gd name="connsiteX7" fmla="*/ 303082 w 762684"/>
              <a:gd name="connsiteY7" fmla="*/ 823784 h 1361254"/>
              <a:gd name="connsiteX8" fmla="*/ 0 w 762684"/>
              <a:gd name="connsiteY8" fmla="*/ 823784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81342 w 762684"/>
              <a:gd name="connsiteY10" fmla="*/ 0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16886 w 762684"/>
              <a:gd name="connsiteY10" fmla="*/ 123104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6550 w 762684"/>
              <a:gd name="connsiteY10" fmla="*/ 91149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6550 w 762684"/>
              <a:gd name="connsiteY10" fmla="*/ 91149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19866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48840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34 h 1361288"/>
              <a:gd name="connsiteX1" fmla="*/ 425041 w 762684"/>
              <a:gd name="connsiteY1" fmla="*/ 27274 h 1361288"/>
              <a:gd name="connsiteX2" fmla="*/ 762684 w 762684"/>
              <a:gd name="connsiteY2" fmla="*/ 823818 h 1361288"/>
              <a:gd name="connsiteX3" fmla="*/ 459602 w 762684"/>
              <a:gd name="connsiteY3" fmla="*/ 823818 h 1361288"/>
              <a:gd name="connsiteX4" fmla="*/ 459601 w 762684"/>
              <a:gd name="connsiteY4" fmla="*/ 1283028 h 1361288"/>
              <a:gd name="connsiteX5" fmla="*/ 381341 w 762684"/>
              <a:gd name="connsiteY5" fmla="*/ 1361288 h 1361288"/>
              <a:gd name="connsiteX6" fmla="*/ 381342 w 762684"/>
              <a:gd name="connsiteY6" fmla="*/ 1361287 h 1361288"/>
              <a:gd name="connsiteX7" fmla="*/ 303082 w 762684"/>
              <a:gd name="connsiteY7" fmla="*/ 1283027 h 1361288"/>
              <a:gd name="connsiteX8" fmla="*/ 303082 w 762684"/>
              <a:gd name="connsiteY8" fmla="*/ 823818 h 1361288"/>
              <a:gd name="connsiteX9" fmla="*/ 0 w 762684"/>
              <a:gd name="connsiteY9" fmla="*/ 823818 h 1361288"/>
              <a:gd name="connsiteX10" fmla="*/ 334092 w 762684"/>
              <a:gd name="connsiteY10" fmla="*/ 27275 h 1361288"/>
              <a:gd name="connsiteX11" fmla="*/ 381342 w 762684"/>
              <a:gd name="connsiteY11" fmla="*/ 34 h 1361288"/>
              <a:gd name="connsiteX0" fmla="*/ 381342 w 762684"/>
              <a:gd name="connsiteY0" fmla="*/ 269 h 1361523"/>
              <a:gd name="connsiteX1" fmla="*/ 425041 w 762684"/>
              <a:gd name="connsiteY1" fmla="*/ 27509 h 1361523"/>
              <a:gd name="connsiteX2" fmla="*/ 762684 w 762684"/>
              <a:gd name="connsiteY2" fmla="*/ 824053 h 1361523"/>
              <a:gd name="connsiteX3" fmla="*/ 459602 w 762684"/>
              <a:gd name="connsiteY3" fmla="*/ 824053 h 1361523"/>
              <a:gd name="connsiteX4" fmla="*/ 459601 w 762684"/>
              <a:gd name="connsiteY4" fmla="*/ 1283263 h 1361523"/>
              <a:gd name="connsiteX5" fmla="*/ 381341 w 762684"/>
              <a:gd name="connsiteY5" fmla="*/ 1361523 h 1361523"/>
              <a:gd name="connsiteX6" fmla="*/ 381342 w 762684"/>
              <a:gd name="connsiteY6" fmla="*/ 1361522 h 1361523"/>
              <a:gd name="connsiteX7" fmla="*/ 303082 w 762684"/>
              <a:gd name="connsiteY7" fmla="*/ 1283262 h 1361523"/>
              <a:gd name="connsiteX8" fmla="*/ 303082 w 762684"/>
              <a:gd name="connsiteY8" fmla="*/ 824053 h 1361523"/>
              <a:gd name="connsiteX9" fmla="*/ 0 w 762684"/>
              <a:gd name="connsiteY9" fmla="*/ 824053 h 1361523"/>
              <a:gd name="connsiteX10" fmla="*/ 334092 w 762684"/>
              <a:gd name="connsiteY10" fmla="*/ 27510 h 1361523"/>
              <a:gd name="connsiteX11" fmla="*/ 381342 w 762684"/>
              <a:gd name="connsiteY11" fmla="*/ 269 h 1361523"/>
              <a:gd name="connsiteX0" fmla="*/ 381342 w 762684"/>
              <a:gd name="connsiteY0" fmla="*/ 414 h 1361668"/>
              <a:gd name="connsiteX1" fmla="*/ 425041 w 762684"/>
              <a:gd name="connsiteY1" fmla="*/ 27654 h 1361668"/>
              <a:gd name="connsiteX2" fmla="*/ 762684 w 762684"/>
              <a:gd name="connsiteY2" fmla="*/ 824198 h 1361668"/>
              <a:gd name="connsiteX3" fmla="*/ 459602 w 762684"/>
              <a:gd name="connsiteY3" fmla="*/ 824198 h 1361668"/>
              <a:gd name="connsiteX4" fmla="*/ 459601 w 762684"/>
              <a:gd name="connsiteY4" fmla="*/ 1283408 h 1361668"/>
              <a:gd name="connsiteX5" fmla="*/ 381341 w 762684"/>
              <a:gd name="connsiteY5" fmla="*/ 1361668 h 1361668"/>
              <a:gd name="connsiteX6" fmla="*/ 381342 w 762684"/>
              <a:gd name="connsiteY6" fmla="*/ 1361667 h 1361668"/>
              <a:gd name="connsiteX7" fmla="*/ 303082 w 762684"/>
              <a:gd name="connsiteY7" fmla="*/ 1283407 h 1361668"/>
              <a:gd name="connsiteX8" fmla="*/ 303082 w 762684"/>
              <a:gd name="connsiteY8" fmla="*/ 824198 h 1361668"/>
              <a:gd name="connsiteX9" fmla="*/ 0 w 762684"/>
              <a:gd name="connsiteY9" fmla="*/ 824198 h 1361668"/>
              <a:gd name="connsiteX10" fmla="*/ 334092 w 762684"/>
              <a:gd name="connsiteY10" fmla="*/ 27655 h 1361668"/>
              <a:gd name="connsiteX11" fmla="*/ 381342 w 762684"/>
              <a:gd name="connsiteY11" fmla="*/ 414 h 1361668"/>
              <a:gd name="connsiteX0" fmla="*/ 381342 w 762684"/>
              <a:gd name="connsiteY0" fmla="*/ 414 h 1361668"/>
              <a:gd name="connsiteX1" fmla="*/ 425041 w 762684"/>
              <a:gd name="connsiteY1" fmla="*/ 27654 h 1361668"/>
              <a:gd name="connsiteX2" fmla="*/ 762684 w 762684"/>
              <a:gd name="connsiteY2" fmla="*/ 824198 h 1361668"/>
              <a:gd name="connsiteX3" fmla="*/ 459602 w 762684"/>
              <a:gd name="connsiteY3" fmla="*/ 824198 h 1361668"/>
              <a:gd name="connsiteX4" fmla="*/ 459601 w 762684"/>
              <a:gd name="connsiteY4" fmla="*/ 1283408 h 1361668"/>
              <a:gd name="connsiteX5" fmla="*/ 381341 w 762684"/>
              <a:gd name="connsiteY5" fmla="*/ 1361668 h 1361668"/>
              <a:gd name="connsiteX6" fmla="*/ 381342 w 762684"/>
              <a:gd name="connsiteY6" fmla="*/ 1361667 h 1361668"/>
              <a:gd name="connsiteX7" fmla="*/ 303082 w 762684"/>
              <a:gd name="connsiteY7" fmla="*/ 1283407 h 1361668"/>
              <a:gd name="connsiteX8" fmla="*/ 303082 w 762684"/>
              <a:gd name="connsiteY8" fmla="*/ 824198 h 1361668"/>
              <a:gd name="connsiteX9" fmla="*/ 0 w 762684"/>
              <a:gd name="connsiteY9" fmla="*/ 824198 h 1361668"/>
              <a:gd name="connsiteX10" fmla="*/ 334092 w 762684"/>
              <a:gd name="connsiteY10" fmla="*/ 27655 h 1361668"/>
              <a:gd name="connsiteX11" fmla="*/ 381342 w 762684"/>
              <a:gd name="connsiteY11" fmla="*/ 414 h 1361668"/>
              <a:gd name="connsiteX0" fmla="*/ 381342 w 762684"/>
              <a:gd name="connsiteY0" fmla="*/ 18 h 1361272"/>
              <a:gd name="connsiteX1" fmla="*/ 425041 w 762684"/>
              <a:gd name="connsiteY1" fmla="*/ 27258 h 1361272"/>
              <a:gd name="connsiteX2" fmla="*/ 762684 w 762684"/>
              <a:gd name="connsiteY2" fmla="*/ 823802 h 1361272"/>
              <a:gd name="connsiteX3" fmla="*/ 459602 w 762684"/>
              <a:gd name="connsiteY3" fmla="*/ 823802 h 1361272"/>
              <a:gd name="connsiteX4" fmla="*/ 459601 w 762684"/>
              <a:gd name="connsiteY4" fmla="*/ 1283012 h 1361272"/>
              <a:gd name="connsiteX5" fmla="*/ 381341 w 762684"/>
              <a:gd name="connsiteY5" fmla="*/ 1361272 h 1361272"/>
              <a:gd name="connsiteX6" fmla="*/ 381342 w 762684"/>
              <a:gd name="connsiteY6" fmla="*/ 1361271 h 1361272"/>
              <a:gd name="connsiteX7" fmla="*/ 303082 w 762684"/>
              <a:gd name="connsiteY7" fmla="*/ 1283011 h 1361272"/>
              <a:gd name="connsiteX8" fmla="*/ 303082 w 762684"/>
              <a:gd name="connsiteY8" fmla="*/ 823802 h 1361272"/>
              <a:gd name="connsiteX9" fmla="*/ 0 w 762684"/>
              <a:gd name="connsiteY9" fmla="*/ 823802 h 1361272"/>
              <a:gd name="connsiteX10" fmla="*/ 334092 w 762684"/>
              <a:gd name="connsiteY10" fmla="*/ 27259 h 1361272"/>
              <a:gd name="connsiteX11" fmla="*/ 381342 w 762684"/>
              <a:gd name="connsiteY11" fmla="*/ 18 h 1361272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6750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62684" h="1361254">
                <a:moveTo>
                  <a:pt x="381342" y="0"/>
                </a:moveTo>
                <a:cubicBezTo>
                  <a:pt x="395908" y="1387"/>
                  <a:pt x="412184" y="3630"/>
                  <a:pt x="426750" y="27240"/>
                </a:cubicBezTo>
                <a:lnTo>
                  <a:pt x="762684" y="823784"/>
                </a:lnTo>
                <a:lnTo>
                  <a:pt x="459602" y="823784"/>
                </a:lnTo>
                <a:cubicBezTo>
                  <a:pt x="459602" y="976854"/>
                  <a:pt x="459601" y="1129924"/>
                  <a:pt x="459601" y="1282994"/>
                </a:cubicBezTo>
                <a:cubicBezTo>
                  <a:pt x="459601" y="1326216"/>
                  <a:pt x="424563" y="1361254"/>
                  <a:pt x="381341" y="1361254"/>
                </a:cubicBezTo>
                <a:lnTo>
                  <a:pt x="381342" y="1361253"/>
                </a:lnTo>
                <a:cubicBezTo>
                  <a:pt x="338120" y="1361253"/>
                  <a:pt x="303082" y="1326215"/>
                  <a:pt x="303082" y="1282993"/>
                </a:cubicBezTo>
                <a:lnTo>
                  <a:pt x="303082" y="823784"/>
                </a:lnTo>
                <a:lnTo>
                  <a:pt x="0" y="823784"/>
                </a:lnTo>
                <a:lnTo>
                  <a:pt x="334092" y="27241"/>
                </a:lnTo>
                <a:cubicBezTo>
                  <a:pt x="343005" y="9615"/>
                  <a:pt x="366447" y="533"/>
                  <a:pt x="381342" y="0"/>
                </a:cubicBezTo>
                <a:close/>
              </a:path>
            </a:pathLst>
          </a:custGeom>
          <a:solidFill>
            <a:schemeClr val="bg1"/>
          </a:solidFill>
          <a:ln w="9525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0279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billede stor høj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8804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 </a:t>
            </a:r>
            <a:br>
              <a:rPr lang="da-DK" dirty="0"/>
            </a:br>
            <a:r>
              <a:rPr lang="da-DK" dirty="0"/>
              <a:t> </a:t>
            </a:r>
          </a:p>
        </p:txBody>
      </p:sp>
      <p:sp>
        <p:nvSpPr>
          <p:cNvPr id="2" name="Titel 2"/>
          <p:cNvSpPr>
            <a:spLocks noGrp="1"/>
          </p:cNvSpPr>
          <p:nvPr>
            <p:ph type="ctrTitle"/>
          </p:nvPr>
        </p:nvSpPr>
        <p:spPr>
          <a:xfrm>
            <a:off x="6243638" y="691815"/>
            <a:ext cx="5948362" cy="5474035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a-DK" dirty="0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164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C333159E-FBB4-453B-BB73-EC3ABA0B9EC3}" type="datetime1">
              <a:rPr lang="da-DK" smtClean="0"/>
              <a:t>26.04.2023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164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164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6622257" y="4053600"/>
            <a:ext cx="4979193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da-DK" dirty="0"/>
              <a:t>Navn på oplægsholder, KU-enhed, sted og dato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6622257" y="3007285"/>
            <a:ext cx="4979193" cy="726435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 dirty="0"/>
              <a:t>Klik for at tilføje undertitel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6622257" y="1020200"/>
            <a:ext cx="4977606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a-DK" dirty="0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29034541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billede lille høj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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72EBC29C-0917-4C4D-9E80-3B6188930562}" type="datetime1">
              <a:rPr lang="da-DK" smtClean="0"/>
              <a:t>26.04.2023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6243638" y="2271092"/>
            <a:ext cx="5948362" cy="3895200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2448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a-DK" dirty="0"/>
          </a:p>
        </p:txBody>
      </p:sp>
      <p:sp>
        <p:nvSpPr>
          <p:cNvPr id="9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6622257" y="4053600"/>
            <a:ext cx="4979193" cy="899766"/>
          </a:xfrm>
        </p:spPr>
        <p:txBody>
          <a:bodyPr r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aseline="0"/>
            </a:lvl1pPr>
          </a:lstStyle>
          <a:p>
            <a:pPr lvl="0"/>
            <a:r>
              <a:rPr lang="da-DK" dirty="0"/>
              <a:t>Navn på oplægsholder, KU-enhed, sted og dato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6622258" y="2610941"/>
            <a:ext cx="4962920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a-DK" dirty="0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629679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egl sto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8350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pic>
        <p:nvPicPr>
          <p:cNvPr id="7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4" r="10628" b="7654"/>
          <a:stretch/>
        </p:blipFill>
        <p:spPr>
          <a:xfrm>
            <a:off x="1733575" y="-6016"/>
            <a:ext cx="10465859" cy="6858000"/>
          </a:xfrm>
          <a:prstGeom prst="rect">
            <a:avLst/>
          </a:prstGeom>
        </p:spPr>
      </p:pic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8880D59A-D7B0-4B9B-8B78-E4C3DDBABBD4}" type="datetime1">
              <a:rPr lang="da-DK" smtClean="0"/>
              <a:t>26.04.2023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22" name="Titel 2"/>
          <p:cNvSpPr>
            <a:spLocks noGrp="1"/>
          </p:cNvSpPr>
          <p:nvPr>
            <p:ph type="ctrTitle" hasCustomPrompt="1"/>
          </p:nvPr>
        </p:nvSpPr>
        <p:spPr>
          <a:xfrm>
            <a:off x="0" y="691815"/>
            <a:ext cx="5959476" cy="5474035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ct val="9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da-DK" dirty="0"/>
              <a:t>master</a:t>
            </a:r>
          </a:p>
        </p:txBody>
      </p:sp>
      <p:sp>
        <p:nvSpPr>
          <p:cNvPr id="37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88964" y="3007285"/>
            <a:ext cx="4946648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 dirty="0"/>
              <a:t>Klik for at tilføje undertitel</a:t>
            </a:r>
          </a:p>
        </p:txBody>
      </p:sp>
      <p:sp>
        <p:nvSpPr>
          <p:cNvPr id="3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53600"/>
            <a:ext cx="4946649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da-DK" dirty="0"/>
              <a:t>Navn på oplægsholder, KU-enhed, sted og dato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587375" y="1020200"/>
            <a:ext cx="4946649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a-DK" dirty="0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4281795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egl lill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7"/>
          <p:cNvSpPr/>
          <p:nvPr userDrawn="1"/>
        </p:nvSpPr>
        <p:spPr>
          <a:xfrm>
            <a:off x="0" y="0"/>
            <a:ext cx="12198350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4" r="10628" b="7654"/>
          <a:stretch/>
        </p:blipFill>
        <p:spPr>
          <a:xfrm>
            <a:off x="1733575" y="-6016"/>
            <a:ext cx="10465859" cy="6858000"/>
          </a:xfrm>
          <a:prstGeom prst="rect">
            <a:avLst/>
          </a:prstGeom>
        </p:spPr>
      </p:pic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DACD5312-4BB5-4AD3-ABB6-C66798F20444}" type="datetime1">
              <a:rPr lang="da-DK" smtClean="0"/>
              <a:t>26.04.2023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2271092"/>
            <a:ext cx="5959476" cy="3895200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a-DK" dirty="0"/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53600"/>
            <a:ext cx="4946649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da-DK" dirty="0"/>
              <a:t>Navn på oplægsholder, KU-enhed, sted og dato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587375" y="2610941"/>
            <a:ext cx="4946649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a-DK" dirty="0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16906823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3" y="620714"/>
            <a:ext cx="11012488" cy="865186"/>
          </a:xfrm>
        </p:spPr>
        <p:txBody>
          <a:bodyPr/>
          <a:lstStyle/>
          <a:p>
            <a:pPr lvl="0"/>
            <a:r>
              <a:rPr lang="da-DK" dirty="0"/>
              <a:t>Klik for at tilføje overskrift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idx="1" hasCustomPrompt="1"/>
          </p:nvPr>
        </p:nvSpPr>
        <p:spPr>
          <a:xfrm>
            <a:off x="588963" y="1635125"/>
            <a:ext cx="11012488" cy="4675188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 marL="719138" indent="0">
              <a:buNone/>
              <a:defRPr/>
            </a:lvl4pPr>
          </a:lstStyle>
          <a:p>
            <a:pPr lvl="0"/>
            <a:r>
              <a:rPr lang="da-DK" dirty="0"/>
              <a:t>Klik for at indsætte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26.04.2023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796859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el og to indholdsobjekte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4"/>
            <a:ext cx="11012486" cy="865186"/>
          </a:xfrm>
        </p:spPr>
        <p:txBody>
          <a:bodyPr/>
          <a:lstStyle/>
          <a:p>
            <a:pPr lvl="0"/>
            <a:r>
              <a:rPr lang="da-DK" dirty="0"/>
              <a:t>Klik for at tilføje overskrift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88964" y="1635125"/>
            <a:ext cx="5358535" cy="4675187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</a:lstStyle>
          <a:p>
            <a:pPr lvl="0"/>
            <a:r>
              <a:rPr lang="da-DK" dirty="0"/>
              <a:t>Klik for at indsætte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endParaRPr lang="da-DK" dirty="0"/>
          </a:p>
        </p:txBody>
      </p:sp>
      <p:sp>
        <p:nvSpPr>
          <p:cNvPr id="4" name="Pladsholder til indhold 3"/>
          <p:cNvSpPr>
            <a:spLocks noGrp="1"/>
          </p:cNvSpPr>
          <p:nvPr>
            <p:ph sz="half" idx="2" hasCustomPrompt="1"/>
          </p:nvPr>
        </p:nvSpPr>
        <p:spPr>
          <a:xfrm>
            <a:off x="6244502" y="1635125"/>
            <a:ext cx="5356948" cy="4675187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 marL="719138" indent="0">
              <a:buNone/>
              <a:defRPr lang="da-DK" dirty="0" smtClean="0"/>
            </a:lvl4pPr>
            <a:lvl5pPr>
              <a:defRPr lang="da-DK" dirty="0"/>
            </a:lvl5pPr>
            <a:lvl8pPr marL="719138" indent="0">
              <a:buNone/>
              <a:defRPr/>
            </a:lvl8pPr>
          </a:lstStyle>
          <a:p>
            <a:pPr lvl="0"/>
            <a:r>
              <a:rPr lang="da-DK" dirty="0"/>
              <a:t>Klik for at indsætte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FFEAA-BA47-4F55-BB2A-ABDD4DBF5CDE}" type="datetime1">
              <a:rPr lang="da-DK" smtClean="0"/>
              <a:t>26.04.2023</a:t>
            </a:fld>
            <a:endParaRPr lang="da-DK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7549679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indhold og bille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6243639" y="1635125"/>
            <a:ext cx="5357812" cy="4675187"/>
          </a:xfrm>
          <a:blipFill>
            <a:blip r:embed="rId2"/>
            <a:stretch>
              <a:fillRect/>
            </a:stretch>
          </a:blipFill>
        </p:spPr>
        <p:txBody>
          <a:bodyPr lIns="0" tIns="2304000" rIns="0" anchor="t" anchorCtr="0"/>
          <a:lstStyle>
            <a:lvl1pPr marL="0" indent="0" algn="ct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5" y="620712"/>
            <a:ext cx="11012486" cy="865187"/>
          </a:xfrm>
        </p:spPr>
        <p:txBody>
          <a:bodyPr/>
          <a:lstStyle/>
          <a:p>
            <a:pPr lvl="0"/>
            <a:r>
              <a:rPr lang="da-DK" dirty="0"/>
              <a:t>Klik for at tilføje overskrift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88964" y="1635125"/>
            <a:ext cx="5359398" cy="4675188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  <a:lvl5pPr>
              <a:defRPr lang="da-DK" dirty="0"/>
            </a:lvl5pPr>
          </a:lstStyle>
          <a:p>
            <a:pPr lvl="0"/>
            <a:r>
              <a:rPr lang="da-DK" dirty="0"/>
              <a:t>Klik for at indsætte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2542C-E4D2-4366-8573-42718107279F}" type="datetime1">
              <a:rPr lang="da-DK" smtClean="0"/>
              <a:t>26.04.2023</a:t>
            </a:fld>
            <a:endParaRPr lang="da-DK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017783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itel 1"/>
          <p:cNvSpPr>
            <a:spLocks noGrp="1"/>
          </p:cNvSpPr>
          <p:nvPr>
            <p:ph type="title"/>
          </p:nvPr>
        </p:nvSpPr>
        <p:spPr>
          <a:xfrm>
            <a:off x="588965" y="620714"/>
            <a:ext cx="11012486" cy="8651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a-DK" dirty="0"/>
              <a:t>Klik for at redigere i master</a:t>
            </a:r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588964" y="1635125"/>
            <a:ext cx="11012487" cy="467518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a-DK" dirty="0"/>
              <a:t>Klik for at redigere i master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4</a:t>
            </a:r>
          </a:p>
          <a:p>
            <a:pPr lvl="4"/>
            <a:r>
              <a:rPr lang="da-DK" dirty="0"/>
              <a:t>5</a:t>
            </a:r>
          </a:p>
          <a:p>
            <a:pPr lvl="5"/>
            <a:r>
              <a:rPr lang="da-DK" dirty="0"/>
              <a:t>6</a:t>
            </a:r>
          </a:p>
          <a:p>
            <a:pPr lvl="6"/>
            <a:r>
              <a:rPr lang="da-DK" dirty="0"/>
              <a:t>7</a:t>
            </a:r>
          </a:p>
          <a:p>
            <a:pPr lvl="7"/>
            <a:r>
              <a:rPr lang="da-DK" dirty="0"/>
              <a:t>8</a:t>
            </a:r>
          </a:p>
          <a:p>
            <a:pPr lvl="8"/>
            <a:r>
              <a:rPr lang="da-DK" dirty="0"/>
              <a:t>9</a:t>
            </a:r>
          </a:p>
        </p:txBody>
      </p:sp>
      <p:sp>
        <p:nvSpPr>
          <p:cNvPr id="7" name="Rectangle 19"/>
          <p:cNvSpPr/>
          <p:nvPr userDrawn="1"/>
        </p:nvSpPr>
        <p:spPr>
          <a:xfrm>
            <a:off x="0" y="2"/>
            <a:ext cx="12192000" cy="332655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EEEFEE">
                  <a:alpha val="93000"/>
                </a:srgbClr>
              </a:gs>
            </a:gsLst>
            <a:lin ang="5400000" scaled="0"/>
            <a:tileRect/>
          </a:gradFill>
          <a:ln w="381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4"/>
          <a:srcRect l="12043" t="11448" r="17199" b="13844"/>
          <a:stretch/>
        </p:blipFill>
        <p:spPr>
          <a:xfrm>
            <a:off x="335534" y="63578"/>
            <a:ext cx="166516" cy="211296"/>
          </a:xfrm>
          <a:prstGeom prst="rect">
            <a:avLst/>
          </a:prstGeom>
        </p:spPr>
      </p:pic>
      <p:pic>
        <p:nvPicPr>
          <p:cNvPr id="9" name="Picture 27"/>
          <p:cNvPicPr>
            <a:picLocks noChangeAspect="1"/>
          </p:cNvPicPr>
          <p:nvPr userDrawn="1"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698" y="96467"/>
            <a:ext cx="2346641" cy="159521"/>
          </a:xfrm>
          <a:prstGeom prst="rect">
            <a:avLst/>
          </a:prstGeom>
        </p:spPr>
      </p:pic>
      <p:sp>
        <p:nvSpPr>
          <p:cNvPr id="5" name="Pladsholder til sidefod 4"/>
          <p:cNvSpPr>
            <a:spLocks noGrp="1"/>
          </p:cNvSpPr>
          <p:nvPr>
            <p:ph type="ftr" sz="quarter" idx="3"/>
          </p:nvPr>
        </p:nvSpPr>
        <p:spPr>
          <a:xfrm>
            <a:off x="3236495" y="85745"/>
            <a:ext cx="6981162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4"/>
          </p:nvPr>
        </p:nvSpPr>
        <p:spPr>
          <a:xfrm>
            <a:off x="11219691" y="85745"/>
            <a:ext cx="381759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2"/>
          </p:nvPr>
        </p:nvSpPr>
        <p:spPr>
          <a:xfrm>
            <a:off x="10329111" y="85745"/>
            <a:ext cx="814976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fld id="{4276E65D-4FB3-40ED-B65A-20F69F4A226A}" type="datetime1">
              <a:rPr lang="da-DK" smtClean="0"/>
              <a:t>26.04.2023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203620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4" r:id="rId2"/>
    <p:sldLayoutId id="2147483673" r:id="rId3"/>
    <p:sldLayoutId id="2147483671" r:id="rId4"/>
    <p:sldLayoutId id="2147483659" r:id="rId5"/>
    <p:sldLayoutId id="2147483672" r:id="rId6"/>
    <p:sldLayoutId id="2147483660" r:id="rId7"/>
    <p:sldLayoutId id="2147483662" r:id="rId8"/>
    <p:sldLayoutId id="2147483684" r:id="rId9"/>
    <p:sldLayoutId id="2147483685" r:id="rId10"/>
    <p:sldLayoutId id="2147483677" r:id="rId11"/>
    <p:sldLayoutId id="2147483675" r:id="rId12"/>
    <p:sldLayoutId id="2147483676" r:id="rId13"/>
    <p:sldLayoutId id="2147483678" r:id="rId14"/>
    <p:sldLayoutId id="2147483681" r:id="rId15"/>
    <p:sldLayoutId id="2147483682" r:id="rId16"/>
    <p:sldLayoutId id="2147483683" r:id="rId17"/>
    <p:sldLayoutId id="2147483687" r:id="rId18"/>
    <p:sldLayoutId id="2147483664" r:id="rId19"/>
    <p:sldLayoutId id="2147483665" r:id="rId20"/>
    <p:sldLayoutId id="2147483689" r:id="rId21"/>
    <p:sldLayoutId id="2147483688" r:id="rId22"/>
  </p:sldLayoutIdLst>
  <p:hf hdr="0" ft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000" kern="1200" spc="6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lang="da-DK" sz="24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1pPr>
      <a:lvl2pPr marL="719138" marR="0" indent="-358775" algn="l" defTabSz="914400" rtl="0" eaLnBrk="1" fontAlgn="auto" latinLnBrk="0" hangingPunct="1">
        <a:lnSpc>
          <a:spcPct val="100000"/>
        </a:lnSpc>
        <a:spcBef>
          <a:spcPts val="5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lang="da-DK" sz="20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1073150" indent="-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baseline="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719138" indent="354013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lang="da-DK" sz="18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7pPr>
      <a:lvl8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8pPr>
      <a:lvl9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70" userDrawn="1">
          <p15:clr>
            <a:srgbClr val="F26B43"/>
          </p15:clr>
        </p15:guide>
        <p15:guide id="2" pos="7307" userDrawn="1">
          <p15:clr>
            <a:srgbClr val="F26B43"/>
          </p15:clr>
        </p15:guide>
        <p15:guide id="3" orient="horz" pos="391" userDrawn="1">
          <p15:clr>
            <a:srgbClr val="F26B43"/>
          </p15:clr>
        </p15:guide>
        <p15:guide id="4" orient="horz" pos="935" userDrawn="1">
          <p15:clr>
            <a:srgbClr val="F26B43"/>
          </p15:clr>
        </p15:guide>
        <p15:guide id="5" pos="371" userDrawn="1">
          <p15:clr>
            <a:srgbClr val="F26B43"/>
          </p15:clr>
        </p15:guide>
        <p15:guide id="6" pos="7308" userDrawn="1">
          <p15:clr>
            <a:srgbClr val="F26B43"/>
          </p15:clr>
        </p15:guide>
        <p15:guide id="7" orient="horz" pos="1026" userDrawn="1">
          <p15:clr>
            <a:srgbClr val="F26B43"/>
          </p15:clr>
        </p15:guide>
        <p15:guide id="8" orient="horz" pos="397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7" Type="http://schemas.openxmlformats.org/officeDocument/2006/relationships/image" Target="../media/image80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77.png"/><Relationship Id="rId7" Type="http://schemas.openxmlformats.org/officeDocument/2006/relationships/image" Target="../media/image82.png"/><Relationship Id="rId12" Type="http://schemas.openxmlformats.org/officeDocument/2006/relationships/image" Target="../media/image8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1.png"/><Relationship Id="rId11" Type="http://schemas.openxmlformats.org/officeDocument/2006/relationships/image" Target="../media/image86.png"/><Relationship Id="rId5" Type="http://schemas.openxmlformats.org/officeDocument/2006/relationships/image" Target="../media/image79.png"/><Relationship Id="rId10" Type="http://schemas.openxmlformats.org/officeDocument/2006/relationships/image" Target="../media/image85.png"/><Relationship Id="rId4" Type="http://schemas.openxmlformats.org/officeDocument/2006/relationships/image" Target="../media/image78.png"/><Relationship Id="rId9" Type="http://schemas.openxmlformats.org/officeDocument/2006/relationships/image" Target="../media/image8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77.png"/><Relationship Id="rId7" Type="http://schemas.openxmlformats.org/officeDocument/2006/relationships/image" Target="../media/image85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4.png"/><Relationship Id="rId5" Type="http://schemas.openxmlformats.org/officeDocument/2006/relationships/image" Target="../media/image79.png"/><Relationship Id="rId10" Type="http://schemas.openxmlformats.org/officeDocument/2006/relationships/image" Target="../media/image88.png"/><Relationship Id="rId4" Type="http://schemas.openxmlformats.org/officeDocument/2006/relationships/image" Target="../media/image78.png"/><Relationship Id="rId9" Type="http://schemas.openxmlformats.org/officeDocument/2006/relationships/image" Target="../media/image8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2.png"/><Relationship Id="rId4" Type="http://schemas.openxmlformats.org/officeDocument/2006/relationships/image" Target="../media/image74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13" Type="http://schemas.openxmlformats.org/officeDocument/2006/relationships/image" Target="../media/image31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sv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svg"/><Relationship Id="rId4" Type="http://schemas.openxmlformats.org/officeDocument/2006/relationships/image" Target="../media/image22.svg"/><Relationship Id="rId9" Type="http://schemas.openxmlformats.org/officeDocument/2006/relationships/image" Target="../media/image27.png"/><Relationship Id="rId14" Type="http://schemas.openxmlformats.org/officeDocument/2006/relationships/image" Target="../media/image32.sv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7" Type="http://schemas.openxmlformats.org/officeDocument/2006/relationships/image" Target="../media/image68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7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svg"/><Relationship Id="rId3" Type="http://schemas.openxmlformats.org/officeDocument/2006/relationships/image" Target="../media/image99.png"/><Relationship Id="rId7" Type="http://schemas.openxmlformats.org/officeDocument/2006/relationships/image" Target="../media/image45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2.svg"/><Relationship Id="rId5" Type="http://schemas.openxmlformats.org/officeDocument/2006/relationships/image" Target="../media/image101.png"/><Relationship Id="rId4" Type="http://schemas.openxmlformats.org/officeDocument/2006/relationships/image" Target="../media/image100.svg"/><Relationship Id="rId9" Type="http://schemas.openxmlformats.org/officeDocument/2006/relationships/image" Target="../media/image10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13" Type="http://schemas.openxmlformats.org/officeDocument/2006/relationships/image" Target="../media/image31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sv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3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sv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5" Type="http://schemas.openxmlformats.org/officeDocument/2006/relationships/image" Target="../media/image33.png"/><Relationship Id="rId10" Type="http://schemas.openxmlformats.org/officeDocument/2006/relationships/image" Target="../media/image28.svg"/><Relationship Id="rId4" Type="http://schemas.openxmlformats.org/officeDocument/2006/relationships/image" Target="../media/image22.svg"/><Relationship Id="rId9" Type="http://schemas.openxmlformats.org/officeDocument/2006/relationships/image" Target="../media/image27.png"/><Relationship Id="rId14" Type="http://schemas.openxmlformats.org/officeDocument/2006/relationships/image" Target="../media/image32.sv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13" Type="http://schemas.openxmlformats.org/officeDocument/2006/relationships/image" Target="../media/image35.png"/><Relationship Id="rId18" Type="http://schemas.openxmlformats.org/officeDocument/2006/relationships/image" Target="../media/image32.svg"/><Relationship Id="rId3" Type="http://schemas.openxmlformats.org/officeDocument/2006/relationships/image" Target="../media/image21.png"/><Relationship Id="rId21" Type="http://schemas.openxmlformats.org/officeDocument/2006/relationships/image" Target="../media/image41.png"/><Relationship Id="rId7" Type="http://schemas.openxmlformats.org/officeDocument/2006/relationships/image" Target="../media/image25.png"/><Relationship Id="rId12" Type="http://schemas.openxmlformats.org/officeDocument/2006/relationships/image" Target="../media/image30.svg"/><Relationship Id="rId17" Type="http://schemas.openxmlformats.org/officeDocument/2006/relationships/image" Target="../media/image31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38.svg"/><Relationship Id="rId20" Type="http://schemas.openxmlformats.org/officeDocument/2006/relationships/image" Target="../media/image40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svg"/><Relationship Id="rId11" Type="http://schemas.openxmlformats.org/officeDocument/2006/relationships/image" Target="../media/image29.png"/><Relationship Id="rId24" Type="http://schemas.openxmlformats.org/officeDocument/2006/relationships/image" Target="../media/image44.svg"/><Relationship Id="rId5" Type="http://schemas.openxmlformats.org/officeDocument/2006/relationships/image" Target="../media/image23.png"/><Relationship Id="rId15" Type="http://schemas.openxmlformats.org/officeDocument/2006/relationships/image" Target="../media/image37.png"/><Relationship Id="rId23" Type="http://schemas.openxmlformats.org/officeDocument/2006/relationships/image" Target="../media/image43.png"/><Relationship Id="rId10" Type="http://schemas.openxmlformats.org/officeDocument/2006/relationships/image" Target="../media/image28.svg"/><Relationship Id="rId19" Type="http://schemas.openxmlformats.org/officeDocument/2006/relationships/image" Target="../media/image39.png"/><Relationship Id="rId4" Type="http://schemas.openxmlformats.org/officeDocument/2006/relationships/image" Target="../media/image22.svg"/><Relationship Id="rId9" Type="http://schemas.openxmlformats.org/officeDocument/2006/relationships/image" Target="../media/image27.png"/><Relationship Id="rId14" Type="http://schemas.openxmlformats.org/officeDocument/2006/relationships/image" Target="../media/image36.svg"/><Relationship Id="rId22" Type="http://schemas.openxmlformats.org/officeDocument/2006/relationships/image" Target="../media/image42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svg"/><Relationship Id="rId3" Type="http://schemas.openxmlformats.org/officeDocument/2006/relationships/image" Target="../media/image39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4" Type="http://schemas.openxmlformats.org/officeDocument/2006/relationships/image" Target="../media/image40.svg"/><Relationship Id="rId9" Type="http://schemas.openxmlformats.org/officeDocument/2006/relationships/image" Target="../media/image4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39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svg"/><Relationship Id="rId11" Type="http://schemas.openxmlformats.org/officeDocument/2006/relationships/image" Target="../media/image50.svg"/><Relationship Id="rId5" Type="http://schemas.openxmlformats.org/officeDocument/2006/relationships/image" Target="../media/image41.png"/><Relationship Id="rId10" Type="http://schemas.openxmlformats.org/officeDocument/2006/relationships/image" Target="../media/image49.png"/><Relationship Id="rId4" Type="http://schemas.openxmlformats.org/officeDocument/2006/relationships/image" Target="../media/image40.svg"/><Relationship Id="rId9" Type="http://schemas.openxmlformats.org/officeDocument/2006/relationships/image" Target="../media/image46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pPr/>
              <a:t>1</a:t>
            </a:fld>
            <a:endParaRPr lang="da-DK" dirty="0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a-DK" dirty="0"/>
              <a:t>Marcus Nørgaard Weng, Nanoscience MSc student, CHEAC, Jan Rossmeisl group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a-DK" dirty="0"/>
              <a:t>Formic acid fuel cell catalyst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78B0D-3E8D-4E5F-B4CE-FE73AE88A3CA}" type="datetime1">
              <a:rPr lang="da-DK" smtClean="0"/>
              <a:t>26.04.2023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2876393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1DCBDF-0209-141C-C273-5CB6CCB74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Reaction pathways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CB4F41-FF9A-3486-B6C6-4718FB8F89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26.04.2023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1868B8-815E-5DAA-5AC8-CA500BFDAD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10</a:t>
            </a:fld>
            <a:endParaRPr lang="da-DK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C08B26-1CE3-8B76-4B1E-EA92E526997A}"/>
              </a:ext>
            </a:extLst>
          </p:cNvPr>
          <p:cNvSpPr txBox="1"/>
          <p:nvPr/>
        </p:nvSpPr>
        <p:spPr>
          <a:xfrm>
            <a:off x="7245572" y="1485900"/>
            <a:ext cx="29329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b="1" dirty="0"/>
              <a:t>Unfavourable reactions</a:t>
            </a:r>
            <a:r>
              <a:rPr lang="da-DK" dirty="0"/>
              <a:t>:</a:t>
            </a:r>
          </a:p>
        </p:txBody>
      </p:sp>
      <p:pic>
        <p:nvPicPr>
          <p:cNvPr id="15" name="Picture 14" descr="Diagram&#10;&#10;Description automatically generated with low confidence">
            <a:extLst>
              <a:ext uri="{FF2B5EF4-FFF2-40B4-BE49-F238E27FC236}">
                <a16:creationId xmlns:a16="http://schemas.microsoft.com/office/drawing/2014/main" id="{41B3A755-77A8-6599-19CA-26D3678A08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963" y="1981695"/>
            <a:ext cx="3835400" cy="889000"/>
          </a:xfrm>
          <a:prstGeom prst="rect">
            <a:avLst/>
          </a:prstGeom>
        </p:spPr>
      </p:pic>
      <p:pic>
        <p:nvPicPr>
          <p:cNvPr id="17" name="Picture 16" descr="Text, letter&#10;&#10;Description automatically generated">
            <a:extLst>
              <a:ext uri="{FF2B5EF4-FFF2-40B4-BE49-F238E27FC236}">
                <a16:creationId xmlns:a16="http://schemas.microsoft.com/office/drawing/2014/main" id="{50A0A5C6-7B90-D7F5-A2FD-D43C434614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813" y="3136323"/>
            <a:ext cx="4051300" cy="1333500"/>
          </a:xfrm>
          <a:prstGeom prst="rect">
            <a:avLst/>
          </a:prstGeom>
        </p:spPr>
      </p:pic>
      <p:pic>
        <p:nvPicPr>
          <p:cNvPr id="19" name="Picture 18" descr="Text&#10;&#10;Description automatically generated">
            <a:extLst>
              <a:ext uri="{FF2B5EF4-FFF2-40B4-BE49-F238E27FC236}">
                <a16:creationId xmlns:a16="http://schemas.microsoft.com/office/drawing/2014/main" id="{B5CF40F8-E56D-FB11-0AB1-223DB19DB7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651" y="4735451"/>
            <a:ext cx="4419600" cy="1257300"/>
          </a:xfrm>
          <a:prstGeom prst="rect">
            <a:avLst/>
          </a:prstGeom>
        </p:spPr>
      </p:pic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DE4F3AB7-BA0E-1333-C06B-C0D2FB331104}"/>
              </a:ext>
            </a:extLst>
          </p:cNvPr>
          <p:cNvSpPr/>
          <p:nvPr/>
        </p:nvSpPr>
        <p:spPr>
          <a:xfrm>
            <a:off x="588963" y="1346735"/>
            <a:ext cx="4173537" cy="4685765"/>
          </a:xfrm>
          <a:prstGeom prst="roundRect">
            <a:avLst>
              <a:gd name="adj" fmla="val 2832"/>
            </a:avLst>
          </a:prstGeom>
          <a:solidFill>
            <a:srgbClr val="B9DD5F">
              <a:alpha val="26667"/>
            </a:srgbClr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pic>
        <p:nvPicPr>
          <p:cNvPr id="21" name="Picture 20" descr="Text&#10;&#10;Description automatically generated">
            <a:extLst>
              <a:ext uri="{FF2B5EF4-FFF2-40B4-BE49-F238E27FC236}">
                <a16:creationId xmlns:a16="http://schemas.microsoft.com/office/drawing/2014/main" id="{FD739140-F019-98DA-C0B8-20EDE261EE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6842" y="1999219"/>
            <a:ext cx="4470400" cy="1295400"/>
          </a:xfrm>
          <a:prstGeom prst="rect">
            <a:avLst/>
          </a:prstGeom>
        </p:spPr>
      </p:pic>
      <p:pic>
        <p:nvPicPr>
          <p:cNvPr id="23" name="Picture 22" descr="Text, letter&#10;&#10;Description automatically generated">
            <a:extLst>
              <a:ext uri="{FF2B5EF4-FFF2-40B4-BE49-F238E27FC236}">
                <a16:creationId xmlns:a16="http://schemas.microsoft.com/office/drawing/2014/main" id="{309FDCD6-4D8D-E507-9F21-2FF6C7A75D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16542" y="3429000"/>
            <a:ext cx="4191000" cy="1358900"/>
          </a:xfrm>
          <a:prstGeom prst="rect">
            <a:avLst/>
          </a:prstGeom>
        </p:spPr>
      </p:pic>
      <p:pic>
        <p:nvPicPr>
          <p:cNvPr id="25" name="Picture 24" descr="Diagram, text&#10;&#10;Description automatically generated with medium confidence">
            <a:extLst>
              <a:ext uri="{FF2B5EF4-FFF2-40B4-BE49-F238E27FC236}">
                <a16:creationId xmlns:a16="http://schemas.microsoft.com/office/drawing/2014/main" id="{A57A7D9C-48EE-EE7A-2624-44CB3DF58E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56242" y="4922281"/>
            <a:ext cx="3911600" cy="787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D3939B1-4960-6A74-4F61-9598E6552ED6}"/>
              </a:ext>
            </a:extLst>
          </p:cNvPr>
          <p:cNvSpPr txBox="1"/>
          <p:nvPr/>
        </p:nvSpPr>
        <p:spPr>
          <a:xfrm>
            <a:off x="1434045" y="1485900"/>
            <a:ext cx="2483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b="1" dirty="0"/>
              <a:t>Favourable reactions</a:t>
            </a:r>
            <a:r>
              <a:rPr lang="da-DK" dirty="0"/>
              <a:t>:</a:t>
            </a:r>
          </a:p>
        </p:txBody>
      </p:sp>
      <p:pic>
        <p:nvPicPr>
          <p:cNvPr id="27" name="Picture 26" descr="A picture containing text&#10;&#10;Description automatically generated">
            <a:extLst>
              <a:ext uri="{FF2B5EF4-FFF2-40B4-BE49-F238E27FC236}">
                <a16:creationId xmlns:a16="http://schemas.microsoft.com/office/drawing/2014/main" id="{7E877769-8082-D2B0-39BE-37C9C7B8457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11792" y="5824536"/>
            <a:ext cx="4000500" cy="825500"/>
          </a:xfrm>
          <a:prstGeom prst="rect">
            <a:avLst/>
          </a:prstGeom>
        </p:spPr>
      </p:pic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3DB1C50D-5B89-B661-1410-E72936FA23C4}"/>
              </a:ext>
            </a:extLst>
          </p:cNvPr>
          <p:cNvSpPr/>
          <p:nvPr/>
        </p:nvSpPr>
        <p:spPr>
          <a:xfrm>
            <a:off x="6597792" y="1346735"/>
            <a:ext cx="4173537" cy="5303301"/>
          </a:xfrm>
          <a:prstGeom prst="roundRect">
            <a:avLst>
              <a:gd name="adj" fmla="val 2832"/>
            </a:avLst>
          </a:prstGeom>
          <a:solidFill>
            <a:schemeClr val="accent1">
              <a:lumMod val="40000"/>
              <a:lumOff val="60000"/>
              <a:alpha val="26667"/>
            </a:schemeClr>
          </a:solidFill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0782520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3C4803-0352-EDCE-6A73-3578A3D487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620714"/>
            <a:ext cx="5507037" cy="441170"/>
          </a:xfrm>
        </p:spPr>
        <p:txBody>
          <a:bodyPr/>
          <a:lstStyle/>
          <a:p>
            <a:r>
              <a:rPr lang="da-DK" dirty="0"/>
              <a:t>Formic acid oxidation reactions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6A256D-B9F7-B3A8-105B-2B59061BE0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27.04.2023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A92B6B-89B9-22DE-BB77-EE71C61DC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11</a:t>
            </a:fld>
            <a:endParaRPr lang="da-DK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56BB393-9E25-2BC6-C7CF-18177610EBEA}"/>
              </a:ext>
            </a:extLst>
          </p:cNvPr>
          <p:cNvSpPr>
            <a:spLocks noChangeAspect="1"/>
          </p:cNvSpPr>
          <p:nvPr/>
        </p:nvSpPr>
        <p:spPr>
          <a:xfrm>
            <a:off x="5663064" y="1415002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534B5C0-4D2C-E959-5D14-BBE34E8522E6}"/>
              </a:ext>
            </a:extLst>
          </p:cNvPr>
          <p:cNvSpPr>
            <a:spLocks noChangeAspect="1"/>
          </p:cNvSpPr>
          <p:nvPr/>
        </p:nvSpPr>
        <p:spPr>
          <a:xfrm>
            <a:off x="5970000" y="1369856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2C3B81D-20D7-F9C8-E1A0-5127C4B3D54A}"/>
              </a:ext>
            </a:extLst>
          </p:cNvPr>
          <p:cNvSpPr>
            <a:spLocks noChangeAspect="1"/>
          </p:cNvSpPr>
          <p:nvPr/>
        </p:nvSpPr>
        <p:spPr>
          <a:xfrm>
            <a:off x="5480042" y="1265191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F8216C7-502F-C8DA-6615-17B1FCEAC6CC}"/>
              </a:ext>
            </a:extLst>
          </p:cNvPr>
          <p:cNvSpPr>
            <a:spLocks noChangeAspect="1"/>
          </p:cNvSpPr>
          <p:nvPr/>
        </p:nvSpPr>
        <p:spPr>
          <a:xfrm>
            <a:off x="5767967" y="1732808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4B09279-71CA-1474-B77C-2F7F5324ACD9}"/>
              </a:ext>
            </a:extLst>
          </p:cNvPr>
          <p:cNvSpPr>
            <a:spLocks noChangeAspect="1"/>
          </p:cNvSpPr>
          <p:nvPr/>
        </p:nvSpPr>
        <p:spPr>
          <a:xfrm>
            <a:off x="5418142" y="1369856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12" name="Picture 11" descr="A picture containing antenna&#10;&#10;Description automatically generated">
            <a:extLst>
              <a:ext uri="{FF2B5EF4-FFF2-40B4-BE49-F238E27FC236}">
                <a16:creationId xmlns:a16="http://schemas.microsoft.com/office/drawing/2014/main" id="{5FF11BA9-54CD-0A51-4667-58BA369AEF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1"/>
          <a:stretch/>
        </p:blipFill>
        <p:spPr>
          <a:xfrm>
            <a:off x="445108" y="3177912"/>
            <a:ext cx="1570016" cy="287608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FCCB9F58-2517-459B-D5C3-A76F9CBD7397}"/>
              </a:ext>
            </a:extLst>
          </p:cNvPr>
          <p:cNvSpPr>
            <a:spLocks noChangeAspect="1"/>
          </p:cNvSpPr>
          <p:nvPr/>
        </p:nvSpPr>
        <p:spPr>
          <a:xfrm>
            <a:off x="11060788" y="727851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ACCC382-CCF1-B8B8-55C9-95C606F26AC8}"/>
              </a:ext>
            </a:extLst>
          </p:cNvPr>
          <p:cNvSpPr>
            <a:spLocks noChangeAspect="1"/>
          </p:cNvSpPr>
          <p:nvPr/>
        </p:nvSpPr>
        <p:spPr>
          <a:xfrm>
            <a:off x="10867539" y="580376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24E7D72-9D3B-64EA-F232-EC4DD82E56C9}"/>
              </a:ext>
            </a:extLst>
          </p:cNvPr>
          <p:cNvSpPr>
            <a:spLocks noChangeAspect="1"/>
          </p:cNvSpPr>
          <p:nvPr/>
        </p:nvSpPr>
        <p:spPr>
          <a:xfrm>
            <a:off x="11551618" y="560383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91AB0F2-1E2D-BBE9-0DF9-79CEC43E6C6E}"/>
              </a:ext>
            </a:extLst>
          </p:cNvPr>
          <p:cNvCxnSpPr/>
          <p:nvPr/>
        </p:nvCxnSpPr>
        <p:spPr>
          <a:xfrm>
            <a:off x="11754442" y="963774"/>
            <a:ext cx="0" cy="18802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86E5471C-1F44-674B-AD11-B58842CAC34D}"/>
              </a:ext>
            </a:extLst>
          </p:cNvPr>
          <p:cNvSpPr>
            <a:spLocks noChangeAspect="1"/>
          </p:cNvSpPr>
          <p:nvPr/>
        </p:nvSpPr>
        <p:spPr>
          <a:xfrm>
            <a:off x="1040468" y="2784701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2D54B30-9A9D-EA39-C97E-EE619D09CB37}"/>
              </a:ext>
            </a:extLst>
          </p:cNvPr>
          <p:cNvSpPr>
            <a:spLocks noChangeAspect="1"/>
          </p:cNvSpPr>
          <p:nvPr/>
        </p:nvSpPr>
        <p:spPr>
          <a:xfrm>
            <a:off x="1347404" y="2739555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36AB0D7-A942-B408-1004-325B777FEEB5}"/>
              </a:ext>
            </a:extLst>
          </p:cNvPr>
          <p:cNvSpPr>
            <a:spLocks noChangeAspect="1"/>
          </p:cNvSpPr>
          <p:nvPr/>
        </p:nvSpPr>
        <p:spPr>
          <a:xfrm>
            <a:off x="857446" y="2631715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896BD2E-533A-3312-F906-97F8F8C75369}"/>
              </a:ext>
            </a:extLst>
          </p:cNvPr>
          <p:cNvSpPr>
            <a:spLocks noChangeAspect="1"/>
          </p:cNvSpPr>
          <p:nvPr/>
        </p:nvSpPr>
        <p:spPr>
          <a:xfrm>
            <a:off x="795546" y="2739555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22" name="Picture 21" descr="A picture containing antenna&#10;&#10;Description automatically generated">
            <a:extLst>
              <a:ext uri="{FF2B5EF4-FFF2-40B4-BE49-F238E27FC236}">
                <a16:creationId xmlns:a16="http://schemas.microsoft.com/office/drawing/2014/main" id="{B5767AC7-4E64-07BD-C95F-1DA85C9B6A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1"/>
          <a:stretch/>
        </p:blipFill>
        <p:spPr>
          <a:xfrm>
            <a:off x="445108" y="4497063"/>
            <a:ext cx="1570016" cy="287608"/>
          </a:xfrm>
          <a:prstGeom prst="rect">
            <a:avLst/>
          </a:prstGeom>
        </p:spPr>
      </p:pic>
      <p:sp>
        <p:nvSpPr>
          <p:cNvPr id="23" name="Oval 22">
            <a:extLst>
              <a:ext uri="{FF2B5EF4-FFF2-40B4-BE49-F238E27FC236}">
                <a16:creationId xmlns:a16="http://schemas.microsoft.com/office/drawing/2014/main" id="{08D5A684-5161-9B29-AA69-2CB4A8105302}"/>
              </a:ext>
            </a:extLst>
          </p:cNvPr>
          <p:cNvSpPr>
            <a:spLocks noChangeAspect="1"/>
          </p:cNvSpPr>
          <p:nvPr/>
        </p:nvSpPr>
        <p:spPr>
          <a:xfrm>
            <a:off x="1046818" y="3936708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94B2B74-968D-6238-69BB-BF7DB81D67FB}"/>
              </a:ext>
            </a:extLst>
          </p:cNvPr>
          <p:cNvSpPr>
            <a:spLocks noChangeAspect="1"/>
          </p:cNvSpPr>
          <p:nvPr/>
        </p:nvSpPr>
        <p:spPr>
          <a:xfrm>
            <a:off x="1363586" y="3921058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718BE588-93E0-561F-1AA0-E3154B8061A9}"/>
              </a:ext>
            </a:extLst>
          </p:cNvPr>
          <p:cNvSpPr>
            <a:spLocks noChangeAspect="1"/>
          </p:cNvSpPr>
          <p:nvPr/>
        </p:nvSpPr>
        <p:spPr>
          <a:xfrm>
            <a:off x="801896" y="4009546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27" name="Picture 26" descr="A picture containing antenna&#10;&#10;Description automatically generated">
            <a:extLst>
              <a:ext uri="{FF2B5EF4-FFF2-40B4-BE49-F238E27FC236}">
                <a16:creationId xmlns:a16="http://schemas.microsoft.com/office/drawing/2014/main" id="{B5DFDAD3-5628-74DF-1AF0-32A7AB423C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1"/>
          <a:stretch/>
        </p:blipFill>
        <p:spPr>
          <a:xfrm>
            <a:off x="2731110" y="3177912"/>
            <a:ext cx="1570016" cy="287608"/>
          </a:xfrm>
          <a:prstGeom prst="rect">
            <a:avLst/>
          </a:prstGeom>
        </p:spPr>
      </p:pic>
      <p:sp>
        <p:nvSpPr>
          <p:cNvPr id="28" name="Oval 27">
            <a:extLst>
              <a:ext uri="{FF2B5EF4-FFF2-40B4-BE49-F238E27FC236}">
                <a16:creationId xmlns:a16="http://schemas.microsoft.com/office/drawing/2014/main" id="{E70775AC-50D0-FF67-9215-9016B3609CBE}"/>
              </a:ext>
            </a:extLst>
          </p:cNvPr>
          <p:cNvSpPr>
            <a:spLocks noChangeAspect="1"/>
          </p:cNvSpPr>
          <p:nvPr/>
        </p:nvSpPr>
        <p:spPr>
          <a:xfrm>
            <a:off x="3337736" y="2725392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5A24FF85-80DA-D012-16E3-7326A45F8BEF}"/>
              </a:ext>
            </a:extLst>
          </p:cNvPr>
          <p:cNvSpPr>
            <a:spLocks noChangeAspect="1"/>
          </p:cNvSpPr>
          <p:nvPr/>
        </p:nvSpPr>
        <p:spPr>
          <a:xfrm>
            <a:off x="3644672" y="2857156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0B276B27-DB20-2409-5718-C6CC2966F56C}"/>
              </a:ext>
            </a:extLst>
          </p:cNvPr>
          <p:cNvSpPr>
            <a:spLocks noChangeAspect="1"/>
          </p:cNvSpPr>
          <p:nvPr/>
        </p:nvSpPr>
        <p:spPr>
          <a:xfrm>
            <a:off x="3443801" y="2615379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9645FA4-8EE6-B879-697E-829E2B949AFC}"/>
              </a:ext>
            </a:extLst>
          </p:cNvPr>
          <p:cNvSpPr>
            <a:spLocks noChangeAspect="1"/>
          </p:cNvSpPr>
          <p:nvPr/>
        </p:nvSpPr>
        <p:spPr>
          <a:xfrm>
            <a:off x="3106833" y="2857156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33" name="Picture 32" descr="A picture containing antenna&#10;&#10;Description automatically generated">
            <a:extLst>
              <a:ext uri="{FF2B5EF4-FFF2-40B4-BE49-F238E27FC236}">
                <a16:creationId xmlns:a16="http://schemas.microsoft.com/office/drawing/2014/main" id="{E82C6883-2235-1B0F-5F33-EBE41E8079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1"/>
          <a:stretch/>
        </p:blipFill>
        <p:spPr>
          <a:xfrm>
            <a:off x="2731110" y="4501558"/>
            <a:ext cx="1570016" cy="287608"/>
          </a:xfrm>
          <a:prstGeom prst="rect">
            <a:avLst/>
          </a:prstGeom>
        </p:spPr>
      </p:pic>
      <p:sp>
        <p:nvSpPr>
          <p:cNvPr id="34" name="Oval 33">
            <a:extLst>
              <a:ext uri="{FF2B5EF4-FFF2-40B4-BE49-F238E27FC236}">
                <a16:creationId xmlns:a16="http://schemas.microsoft.com/office/drawing/2014/main" id="{7669E264-18C0-4B87-DE9D-8420C824ABEE}"/>
              </a:ext>
            </a:extLst>
          </p:cNvPr>
          <p:cNvSpPr>
            <a:spLocks noChangeAspect="1"/>
          </p:cNvSpPr>
          <p:nvPr/>
        </p:nvSpPr>
        <p:spPr>
          <a:xfrm>
            <a:off x="3488320" y="3902792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65F916A9-D990-A894-C2A2-2145BB46D666}"/>
              </a:ext>
            </a:extLst>
          </p:cNvPr>
          <p:cNvSpPr>
            <a:spLocks noChangeAspect="1"/>
          </p:cNvSpPr>
          <p:nvPr/>
        </p:nvSpPr>
        <p:spPr>
          <a:xfrm>
            <a:off x="3358177" y="3701115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D728E256-DC94-314D-7916-083CA5D394CE}"/>
              </a:ext>
            </a:extLst>
          </p:cNvPr>
          <p:cNvSpPr>
            <a:spLocks noChangeAspect="1"/>
          </p:cNvSpPr>
          <p:nvPr/>
        </p:nvSpPr>
        <p:spPr>
          <a:xfrm>
            <a:off x="3807399" y="4000220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7F7FDC07-5FD0-EA3F-738D-9A9492F5D35B}"/>
              </a:ext>
            </a:extLst>
          </p:cNvPr>
          <p:cNvSpPr>
            <a:spLocks noChangeAspect="1"/>
          </p:cNvSpPr>
          <p:nvPr/>
        </p:nvSpPr>
        <p:spPr>
          <a:xfrm>
            <a:off x="3355739" y="4172207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44" name="Picture 43" descr="A picture containing antenna&#10;&#10;Description automatically generated">
            <a:extLst>
              <a:ext uri="{FF2B5EF4-FFF2-40B4-BE49-F238E27FC236}">
                <a16:creationId xmlns:a16="http://schemas.microsoft.com/office/drawing/2014/main" id="{7F55CF63-6FD6-E67E-8CE8-0448CF244F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1"/>
          <a:stretch/>
        </p:blipFill>
        <p:spPr>
          <a:xfrm>
            <a:off x="2731110" y="5830239"/>
            <a:ext cx="1570016" cy="287608"/>
          </a:xfrm>
          <a:prstGeom prst="rect">
            <a:avLst/>
          </a:prstGeom>
        </p:spPr>
      </p:pic>
      <p:sp>
        <p:nvSpPr>
          <p:cNvPr id="45" name="Oval 44">
            <a:extLst>
              <a:ext uri="{FF2B5EF4-FFF2-40B4-BE49-F238E27FC236}">
                <a16:creationId xmlns:a16="http://schemas.microsoft.com/office/drawing/2014/main" id="{FDA210F5-E5C4-66B3-1C77-814D77166BCA}"/>
              </a:ext>
            </a:extLst>
          </p:cNvPr>
          <p:cNvSpPr>
            <a:spLocks noChangeAspect="1"/>
          </p:cNvSpPr>
          <p:nvPr/>
        </p:nvSpPr>
        <p:spPr>
          <a:xfrm>
            <a:off x="3332820" y="5269884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06D0098F-1CFE-8084-276C-E89E06050D7C}"/>
              </a:ext>
            </a:extLst>
          </p:cNvPr>
          <p:cNvSpPr>
            <a:spLocks noChangeAspect="1"/>
          </p:cNvSpPr>
          <p:nvPr/>
        </p:nvSpPr>
        <p:spPr>
          <a:xfrm>
            <a:off x="3649588" y="5254234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4AB47F48-907C-893E-A6AC-AECFA736B658}"/>
              </a:ext>
            </a:extLst>
          </p:cNvPr>
          <p:cNvSpPr>
            <a:spLocks noChangeAspect="1"/>
          </p:cNvSpPr>
          <p:nvPr/>
        </p:nvSpPr>
        <p:spPr>
          <a:xfrm>
            <a:off x="3087898" y="5342722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48" name="Picture 47" descr="A picture containing antenna&#10;&#10;Description automatically generated">
            <a:extLst>
              <a:ext uri="{FF2B5EF4-FFF2-40B4-BE49-F238E27FC236}">
                <a16:creationId xmlns:a16="http://schemas.microsoft.com/office/drawing/2014/main" id="{42334584-CED3-4AE9-15AB-458A48B1D0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1"/>
          <a:stretch/>
        </p:blipFill>
        <p:spPr>
          <a:xfrm>
            <a:off x="5588042" y="3183712"/>
            <a:ext cx="1570016" cy="287608"/>
          </a:xfrm>
          <a:prstGeom prst="rect">
            <a:avLst/>
          </a:prstGeom>
        </p:spPr>
      </p:pic>
      <p:sp>
        <p:nvSpPr>
          <p:cNvPr id="49" name="Oval 48">
            <a:extLst>
              <a:ext uri="{FF2B5EF4-FFF2-40B4-BE49-F238E27FC236}">
                <a16:creationId xmlns:a16="http://schemas.microsoft.com/office/drawing/2014/main" id="{512F56EC-CD54-98FB-6C90-4590A37FC8A8}"/>
              </a:ext>
            </a:extLst>
          </p:cNvPr>
          <p:cNvSpPr>
            <a:spLocks noChangeAspect="1"/>
          </p:cNvSpPr>
          <p:nvPr/>
        </p:nvSpPr>
        <p:spPr>
          <a:xfrm>
            <a:off x="6189752" y="2790501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49459869-CDAD-5354-2CDB-2E121E9EFFC4}"/>
              </a:ext>
            </a:extLst>
          </p:cNvPr>
          <p:cNvSpPr>
            <a:spLocks noChangeAspect="1"/>
          </p:cNvSpPr>
          <p:nvPr/>
        </p:nvSpPr>
        <p:spPr>
          <a:xfrm>
            <a:off x="6496688" y="2745355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690EC757-CE48-18AF-4996-963EC2FA06DF}"/>
              </a:ext>
            </a:extLst>
          </p:cNvPr>
          <p:cNvSpPr>
            <a:spLocks noChangeAspect="1"/>
          </p:cNvSpPr>
          <p:nvPr/>
        </p:nvSpPr>
        <p:spPr>
          <a:xfrm>
            <a:off x="6006730" y="2640690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BE4228C1-7B57-12D6-F2CF-9026379A6383}"/>
              </a:ext>
            </a:extLst>
          </p:cNvPr>
          <p:cNvSpPr>
            <a:spLocks noChangeAspect="1"/>
          </p:cNvSpPr>
          <p:nvPr/>
        </p:nvSpPr>
        <p:spPr>
          <a:xfrm>
            <a:off x="5944830" y="2745355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53" name="Picture 52" descr="A picture containing antenna&#10;&#10;Description automatically generated">
            <a:extLst>
              <a:ext uri="{FF2B5EF4-FFF2-40B4-BE49-F238E27FC236}">
                <a16:creationId xmlns:a16="http://schemas.microsoft.com/office/drawing/2014/main" id="{AB4BCBB2-C0E9-C788-662C-6634314C76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1"/>
          <a:stretch/>
        </p:blipFill>
        <p:spPr>
          <a:xfrm>
            <a:off x="5588042" y="4497063"/>
            <a:ext cx="1570016" cy="287608"/>
          </a:xfrm>
          <a:prstGeom prst="rect">
            <a:avLst/>
          </a:prstGeom>
        </p:spPr>
      </p:pic>
      <p:sp>
        <p:nvSpPr>
          <p:cNvPr id="54" name="Oval 53">
            <a:extLst>
              <a:ext uri="{FF2B5EF4-FFF2-40B4-BE49-F238E27FC236}">
                <a16:creationId xmlns:a16="http://schemas.microsoft.com/office/drawing/2014/main" id="{D6326254-E378-2FC5-85AB-839BBEC9C15F}"/>
              </a:ext>
            </a:extLst>
          </p:cNvPr>
          <p:cNvSpPr>
            <a:spLocks noChangeAspect="1"/>
          </p:cNvSpPr>
          <p:nvPr/>
        </p:nvSpPr>
        <p:spPr>
          <a:xfrm>
            <a:off x="6474890" y="4103852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55274360-FB88-24AA-EF19-3BD9CABF1170}"/>
              </a:ext>
            </a:extLst>
          </p:cNvPr>
          <p:cNvSpPr>
            <a:spLocks noChangeAspect="1"/>
          </p:cNvSpPr>
          <p:nvPr/>
        </p:nvSpPr>
        <p:spPr>
          <a:xfrm>
            <a:off x="6781826" y="4058706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9BDF0728-DEBC-173E-D513-3BBA3F0BB65D}"/>
              </a:ext>
            </a:extLst>
          </p:cNvPr>
          <p:cNvSpPr>
            <a:spLocks noChangeAspect="1"/>
          </p:cNvSpPr>
          <p:nvPr/>
        </p:nvSpPr>
        <p:spPr>
          <a:xfrm>
            <a:off x="6291868" y="3954041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68736190-0848-63DF-6AA5-DDD299ABF4B9}"/>
              </a:ext>
            </a:extLst>
          </p:cNvPr>
          <p:cNvSpPr>
            <a:spLocks noChangeAspect="1"/>
          </p:cNvSpPr>
          <p:nvPr/>
        </p:nvSpPr>
        <p:spPr>
          <a:xfrm>
            <a:off x="6229968" y="4058706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E2F8FEAA-EE49-1521-D13E-C9AFB67ECA99}"/>
              </a:ext>
            </a:extLst>
          </p:cNvPr>
          <p:cNvSpPr>
            <a:spLocks noChangeAspect="1"/>
          </p:cNvSpPr>
          <p:nvPr/>
        </p:nvSpPr>
        <p:spPr>
          <a:xfrm>
            <a:off x="5900502" y="4315207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59" name="Picture 58" descr="A picture containing antenna&#10;&#10;Description automatically generated">
            <a:extLst>
              <a:ext uri="{FF2B5EF4-FFF2-40B4-BE49-F238E27FC236}">
                <a16:creationId xmlns:a16="http://schemas.microsoft.com/office/drawing/2014/main" id="{3BE647B6-9C27-BC55-E57B-6425592AB5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1"/>
          <a:stretch/>
        </p:blipFill>
        <p:spPr>
          <a:xfrm>
            <a:off x="5614860" y="5830239"/>
            <a:ext cx="1570016" cy="287608"/>
          </a:xfrm>
          <a:prstGeom prst="rect">
            <a:avLst/>
          </a:prstGeom>
        </p:spPr>
      </p:pic>
      <p:sp>
        <p:nvSpPr>
          <p:cNvPr id="60" name="Oval 59">
            <a:extLst>
              <a:ext uri="{FF2B5EF4-FFF2-40B4-BE49-F238E27FC236}">
                <a16:creationId xmlns:a16="http://schemas.microsoft.com/office/drawing/2014/main" id="{674F0FDD-230D-CA7C-4CC1-75FC392429E5}"/>
              </a:ext>
            </a:extLst>
          </p:cNvPr>
          <p:cNvSpPr>
            <a:spLocks noChangeAspect="1"/>
          </p:cNvSpPr>
          <p:nvPr/>
        </p:nvSpPr>
        <p:spPr>
          <a:xfrm>
            <a:off x="6501708" y="5437028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7B32D419-AA48-423F-CBAF-6AD45B0352D2}"/>
              </a:ext>
            </a:extLst>
          </p:cNvPr>
          <p:cNvSpPr>
            <a:spLocks noChangeAspect="1"/>
          </p:cNvSpPr>
          <p:nvPr/>
        </p:nvSpPr>
        <p:spPr>
          <a:xfrm>
            <a:off x="6540696" y="5185738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A9AD08DD-CFB4-BBB8-EB22-2B8C9E3F521B}"/>
              </a:ext>
            </a:extLst>
          </p:cNvPr>
          <p:cNvSpPr>
            <a:spLocks noChangeAspect="1"/>
          </p:cNvSpPr>
          <p:nvPr/>
        </p:nvSpPr>
        <p:spPr>
          <a:xfrm>
            <a:off x="6060462" y="5164183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996B6215-063D-D574-FAE5-BD37A76B8745}"/>
              </a:ext>
            </a:extLst>
          </p:cNvPr>
          <p:cNvSpPr>
            <a:spLocks noChangeAspect="1"/>
          </p:cNvSpPr>
          <p:nvPr/>
        </p:nvSpPr>
        <p:spPr>
          <a:xfrm>
            <a:off x="5969066" y="5268848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E84FC8EC-C54D-9C01-A9FF-F4EA0DACB0E3}"/>
              </a:ext>
            </a:extLst>
          </p:cNvPr>
          <p:cNvSpPr>
            <a:spLocks noChangeAspect="1"/>
          </p:cNvSpPr>
          <p:nvPr/>
        </p:nvSpPr>
        <p:spPr>
          <a:xfrm>
            <a:off x="5871166" y="5412848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C4433F3E-01D7-A62A-0E51-F51DA0132913}"/>
              </a:ext>
            </a:extLst>
          </p:cNvPr>
          <p:cNvSpPr txBox="1"/>
          <p:nvPr/>
        </p:nvSpPr>
        <p:spPr>
          <a:xfrm>
            <a:off x="5814418" y="6523403"/>
            <a:ext cx="12073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”H on the side”</a:t>
            </a:r>
          </a:p>
        </p:txBody>
      </p:sp>
      <p:pic>
        <p:nvPicPr>
          <p:cNvPr id="67" name="Picture 66" descr="A picture containing antenna&#10;&#10;Description automatically generated">
            <a:extLst>
              <a:ext uri="{FF2B5EF4-FFF2-40B4-BE49-F238E27FC236}">
                <a16:creationId xmlns:a16="http://schemas.microsoft.com/office/drawing/2014/main" id="{E7206D23-B7BF-A014-540C-FE1674FA23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1"/>
          <a:stretch/>
        </p:blipFill>
        <p:spPr>
          <a:xfrm>
            <a:off x="10016893" y="3182800"/>
            <a:ext cx="1570016" cy="287608"/>
          </a:xfrm>
          <a:prstGeom prst="rect">
            <a:avLst/>
          </a:prstGeom>
        </p:spPr>
      </p:pic>
      <p:sp>
        <p:nvSpPr>
          <p:cNvPr id="68" name="Oval 67">
            <a:extLst>
              <a:ext uri="{FF2B5EF4-FFF2-40B4-BE49-F238E27FC236}">
                <a16:creationId xmlns:a16="http://schemas.microsoft.com/office/drawing/2014/main" id="{0960E280-4E39-2505-9713-2B3ED7284DF2}"/>
              </a:ext>
            </a:extLst>
          </p:cNvPr>
          <p:cNvSpPr>
            <a:spLocks noChangeAspect="1"/>
          </p:cNvSpPr>
          <p:nvPr/>
        </p:nvSpPr>
        <p:spPr>
          <a:xfrm>
            <a:off x="10618603" y="2789589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A8253083-12F4-FB2A-19AA-178E42558B60}"/>
              </a:ext>
            </a:extLst>
          </p:cNvPr>
          <p:cNvSpPr>
            <a:spLocks noChangeAspect="1"/>
          </p:cNvSpPr>
          <p:nvPr/>
        </p:nvSpPr>
        <p:spPr>
          <a:xfrm>
            <a:off x="10925539" y="2744443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D0E24E7D-8FD9-19CA-48BF-A4AB9FF56F62}"/>
              </a:ext>
            </a:extLst>
          </p:cNvPr>
          <p:cNvSpPr>
            <a:spLocks noChangeAspect="1"/>
          </p:cNvSpPr>
          <p:nvPr/>
        </p:nvSpPr>
        <p:spPr>
          <a:xfrm>
            <a:off x="10435581" y="2639778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E8EBE42A-4745-009C-EDBA-FA326BC781BF}"/>
              </a:ext>
            </a:extLst>
          </p:cNvPr>
          <p:cNvSpPr>
            <a:spLocks noChangeAspect="1"/>
          </p:cNvSpPr>
          <p:nvPr/>
        </p:nvSpPr>
        <p:spPr>
          <a:xfrm>
            <a:off x="10373681" y="2744443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72" name="Picture 71" descr="A picture containing antenna&#10;&#10;Description automatically generated">
            <a:extLst>
              <a:ext uri="{FF2B5EF4-FFF2-40B4-BE49-F238E27FC236}">
                <a16:creationId xmlns:a16="http://schemas.microsoft.com/office/drawing/2014/main" id="{ECC1D825-807D-9AB6-F27B-6ED1CD3558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1"/>
          <a:stretch/>
        </p:blipFill>
        <p:spPr>
          <a:xfrm>
            <a:off x="10016893" y="4497063"/>
            <a:ext cx="1570016" cy="287608"/>
          </a:xfrm>
          <a:prstGeom prst="rect">
            <a:avLst/>
          </a:prstGeom>
        </p:spPr>
      </p:pic>
      <p:sp>
        <p:nvSpPr>
          <p:cNvPr id="73" name="Oval 72">
            <a:extLst>
              <a:ext uri="{FF2B5EF4-FFF2-40B4-BE49-F238E27FC236}">
                <a16:creationId xmlns:a16="http://schemas.microsoft.com/office/drawing/2014/main" id="{FBFF2930-374E-2617-DCDD-BD4F7951300A}"/>
              </a:ext>
            </a:extLst>
          </p:cNvPr>
          <p:cNvSpPr>
            <a:spLocks noChangeAspect="1"/>
          </p:cNvSpPr>
          <p:nvPr/>
        </p:nvSpPr>
        <p:spPr>
          <a:xfrm>
            <a:off x="11020024" y="4111749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4D6E3538-F1ED-A1D2-7D54-668A6366739E}"/>
              </a:ext>
            </a:extLst>
          </p:cNvPr>
          <p:cNvSpPr>
            <a:spLocks noChangeAspect="1"/>
          </p:cNvSpPr>
          <p:nvPr/>
        </p:nvSpPr>
        <p:spPr>
          <a:xfrm>
            <a:off x="11051539" y="3859749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C132B707-3AD3-A11B-BC89-4FB6C5B77EEA}"/>
              </a:ext>
            </a:extLst>
          </p:cNvPr>
          <p:cNvSpPr>
            <a:spLocks noChangeAspect="1"/>
          </p:cNvSpPr>
          <p:nvPr/>
        </p:nvSpPr>
        <p:spPr>
          <a:xfrm>
            <a:off x="10533902" y="4072027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E337496F-04E1-40E3-6FCF-41F17E488DF7}"/>
              </a:ext>
            </a:extLst>
          </p:cNvPr>
          <p:cNvSpPr>
            <a:spLocks noChangeAspect="1"/>
          </p:cNvSpPr>
          <p:nvPr/>
        </p:nvSpPr>
        <p:spPr>
          <a:xfrm>
            <a:off x="10472002" y="4176692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137B693B-672F-7A45-6710-3F981648F6B5}"/>
              </a:ext>
            </a:extLst>
          </p:cNvPr>
          <p:cNvSpPr txBox="1"/>
          <p:nvPr/>
        </p:nvSpPr>
        <p:spPr>
          <a:xfrm>
            <a:off x="10293503" y="6523402"/>
            <a:ext cx="11480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”CO-OH slide”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85852E43-8F87-7E8E-F239-18737E571EE9}"/>
              </a:ext>
            </a:extLst>
          </p:cNvPr>
          <p:cNvSpPr txBox="1"/>
          <p:nvPr/>
        </p:nvSpPr>
        <p:spPr>
          <a:xfrm>
            <a:off x="8113925" y="6523401"/>
            <a:ext cx="13612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”H from solution”</a:t>
            </a:r>
          </a:p>
        </p:txBody>
      </p:sp>
      <p:pic>
        <p:nvPicPr>
          <p:cNvPr id="80" name="Picture 79" descr="A picture containing antenna&#10;&#10;Description automatically generated">
            <a:extLst>
              <a:ext uri="{FF2B5EF4-FFF2-40B4-BE49-F238E27FC236}">
                <a16:creationId xmlns:a16="http://schemas.microsoft.com/office/drawing/2014/main" id="{C10FBC51-6EC4-EC0B-BA4F-8AF6FB5339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1"/>
          <a:stretch/>
        </p:blipFill>
        <p:spPr>
          <a:xfrm>
            <a:off x="7849813" y="3177912"/>
            <a:ext cx="1570016" cy="287608"/>
          </a:xfrm>
          <a:prstGeom prst="rect">
            <a:avLst/>
          </a:prstGeom>
        </p:spPr>
      </p:pic>
      <p:sp>
        <p:nvSpPr>
          <p:cNvPr id="81" name="Oval 80">
            <a:extLst>
              <a:ext uri="{FF2B5EF4-FFF2-40B4-BE49-F238E27FC236}">
                <a16:creationId xmlns:a16="http://schemas.microsoft.com/office/drawing/2014/main" id="{F1720101-8AD6-FB55-A49C-9F3ADF33620E}"/>
              </a:ext>
            </a:extLst>
          </p:cNvPr>
          <p:cNvSpPr>
            <a:spLocks noChangeAspect="1"/>
          </p:cNvSpPr>
          <p:nvPr/>
        </p:nvSpPr>
        <p:spPr>
          <a:xfrm>
            <a:off x="8451523" y="2784701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F1892D42-044A-0A1F-1123-5DBD37F1C119}"/>
              </a:ext>
            </a:extLst>
          </p:cNvPr>
          <p:cNvSpPr>
            <a:spLocks noChangeAspect="1"/>
          </p:cNvSpPr>
          <p:nvPr/>
        </p:nvSpPr>
        <p:spPr>
          <a:xfrm>
            <a:off x="8758459" y="2739555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6C98C454-EE49-9FCC-57A4-B5AEB9554066}"/>
              </a:ext>
            </a:extLst>
          </p:cNvPr>
          <p:cNvSpPr>
            <a:spLocks noChangeAspect="1"/>
          </p:cNvSpPr>
          <p:nvPr/>
        </p:nvSpPr>
        <p:spPr>
          <a:xfrm>
            <a:off x="8268501" y="2634890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928907AC-8CEE-77E9-878E-E5AB00BDE00C}"/>
              </a:ext>
            </a:extLst>
          </p:cNvPr>
          <p:cNvSpPr>
            <a:spLocks noChangeAspect="1"/>
          </p:cNvSpPr>
          <p:nvPr/>
        </p:nvSpPr>
        <p:spPr>
          <a:xfrm>
            <a:off x="8206601" y="2739555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98B64531-41D7-F8B0-4394-5CA515C428D9}"/>
              </a:ext>
            </a:extLst>
          </p:cNvPr>
          <p:cNvSpPr txBox="1"/>
          <p:nvPr/>
        </p:nvSpPr>
        <p:spPr>
          <a:xfrm>
            <a:off x="750426" y="6510046"/>
            <a:ext cx="9140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”Standard”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0DBCAC83-7268-13C1-214A-E72927AB59FE}"/>
              </a:ext>
            </a:extLst>
          </p:cNvPr>
          <p:cNvSpPr txBox="1"/>
          <p:nvPr/>
        </p:nvSpPr>
        <p:spPr>
          <a:xfrm>
            <a:off x="3059101" y="6510045"/>
            <a:ext cx="9044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”Dentates”</a:t>
            </a:r>
          </a:p>
        </p:txBody>
      </p:sp>
      <p:pic>
        <p:nvPicPr>
          <p:cNvPr id="87" name="Picture 86" descr="A picture containing antenna&#10;&#10;Description automatically generated">
            <a:extLst>
              <a:ext uri="{FF2B5EF4-FFF2-40B4-BE49-F238E27FC236}">
                <a16:creationId xmlns:a16="http://schemas.microsoft.com/office/drawing/2014/main" id="{16527714-16D4-CAAB-114C-107F956A6A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1"/>
          <a:stretch/>
        </p:blipFill>
        <p:spPr>
          <a:xfrm>
            <a:off x="7844937" y="4488814"/>
            <a:ext cx="1570016" cy="287608"/>
          </a:xfrm>
          <a:prstGeom prst="rect">
            <a:avLst/>
          </a:prstGeom>
        </p:spPr>
      </p:pic>
      <p:sp>
        <p:nvSpPr>
          <p:cNvPr id="88" name="Oval 87">
            <a:extLst>
              <a:ext uri="{FF2B5EF4-FFF2-40B4-BE49-F238E27FC236}">
                <a16:creationId xmlns:a16="http://schemas.microsoft.com/office/drawing/2014/main" id="{98E3AA76-0932-C878-485B-594C9A91C554}"/>
              </a:ext>
            </a:extLst>
          </p:cNvPr>
          <p:cNvSpPr>
            <a:spLocks noChangeAspect="1"/>
          </p:cNvSpPr>
          <p:nvPr/>
        </p:nvSpPr>
        <p:spPr>
          <a:xfrm>
            <a:off x="8769329" y="4095611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393206B8-32B3-18BF-1564-045DA56706F9}"/>
              </a:ext>
            </a:extLst>
          </p:cNvPr>
          <p:cNvSpPr>
            <a:spLocks noChangeAspect="1"/>
          </p:cNvSpPr>
          <p:nvPr/>
        </p:nvSpPr>
        <p:spPr>
          <a:xfrm>
            <a:off x="8804948" y="3843611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BF6C1384-99A9-AB05-1A81-551E6B824D94}"/>
              </a:ext>
            </a:extLst>
          </p:cNvPr>
          <p:cNvSpPr>
            <a:spLocks noChangeAspect="1"/>
          </p:cNvSpPr>
          <p:nvPr/>
        </p:nvSpPr>
        <p:spPr>
          <a:xfrm>
            <a:off x="8127625" y="3975716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1C916B9E-2D9E-6CC3-D933-9D43F0AC7006}"/>
              </a:ext>
            </a:extLst>
          </p:cNvPr>
          <p:cNvSpPr>
            <a:spLocks noChangeAspect="1"/>
          </p:cNvSpPr>
          <p:nvPr/>
        </p:nvSpPr>
        <p:spPr>
          <a:xfrm>
            <a:off x="8237887" y="3893517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B5233E98-B215-4CC4-A251-225634483D47}"/>
              </a:ext>
            </a:extLst>
          </p:cNvPr>
          <p:cNvSpPr>
            <a:spLocks noChangeAspect="1"/>
          </p:cNvSpPr>
          <p:nvPr/>
        </p:nvSpPr>
        <p:spPr>
          <a:xfrm>
            <a:off x="8379836" y="3795444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EC094859-F620-EFDD-75E1-B77BB1333E3C}"/>
              </a:ext>
            </a:extLst>
          </p:cNvPr>
          <p:cNvCxnSpPr>
            <a:cxnSpLocks/>
          </p:cNvCxnSpPr>
          <p:nvPr/>
        </p:nvCxnSpPr>
        <p:spPr>
          <a:xfrm>
            <a:off x="1199371" y="3108307"/>
            <a:ext cx="0" cy="767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6E164C10-AF52-C4A0-85F3-C8F346BA788C}"/>
              </a:ext>
            </a:extLst>
          </p:cNvPr>
          <p:cNvCxnSpPr>
            <a:cxnSpLocks/>
          </p:cNvCxnSpPr>
          <p:nvPr/>
        </p:nvCxnSpPr>
        <p:spPr>
          <a:xfrm>
            <a:off x="3767971" y="3108307"/>
            <a:ext cx="0" cy="767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33FAC122-CA87-EBB1-02C9-5CAE894D90A5}"/>
              </a:ext>
            </a:extLst>
          </p:cNvPr>
          <p:cNvCxnSpPr>
            <a:cxnSpLocks/>
          </p:cNvCxnSpPr>
          <p:nvPr/>
        </p:nvCxnSpPr>
        <p:spPr>
          <a:xfrm>
            <a:off x="3228221" y="3108307"/>
            <a:ext cx="0" cy="767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F4992022-5EAB-61F9-5062-83188C7022CE}"/>
              </a:ext>
            </a:extLst>
          </p:cNvPr>
          <p:cNvCxnSpPr>
            <a:cxnSpLocks/>
          </p:cNvCxnSpPr>
          <p:nvPr/>
        </p:nvCxnSpPr>
        <p:spPr>
          <a:xfrm>
            <a:off x="8606671" y="3105682"/>
            <a:ext cx="0" cy="767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B86BB144-8424-E361-BDF3-97525B3227A1}"/>
              </a:ext>
            </a:extLst>
          </p:cNvPr>
          <p:cNvCxnSpPr>
            <a:cxnSpLocks/>
          </p:cNvCxnSpPr>
          <p:nvPr/>
        </p:nvCxnSpPr>
        <p:spPr>
          <a:xfrm>
            <a:off x="3482221" y="4429107"/>
            <a:ext cx="0" cy="767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A154CB70-6038-3C64-6894-6A1CF6BD8A7C}"/>
              </a:ext>
            </a:extLst>
          </p:cNvPr>
          <p:cNvCxnSpPr>
            <a:cxnSpLocks/>
          </p:cNvCxnSpPr>
          <p:nvPr/>
        </p:nvCxnSpPr>
        <p:spPr>
          <a:xfrm>
            <a:off x="6349246" y="3109156"/>
            <a:ext cx="0" cy="767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53BC5B25-174F-C36B-9C71-8E3B9D9327F7}"/>
              </a:ext>
            </a:extLst>
          </p:cNvPr>
          <p:cNvCxnSpPr>
            <a:cxnSpLocks/>
          </p:cNvCxnSpPr>
          <p:nvPr/>
        </p:nvCxnSpPr>
        <p:spPr>
          <a:xfrm>
            <a:off x="5951180" y="4425932"/>
            <a:ext cx="0" cy="767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493DE1B3-FAF6-30E5-4918-076BD29AAC10}"/>
              </a:ext>
            </a:extLst>
          </p:cNvPr>
          <p:cNvCxnSpPr>
            <a:cxnSpLocks/>
          </p:cNvCxnSpPr>
          <p:nvPr/>
        </p:nvCxnSpPr>
        <p:spPr>
          <a:xfrm>
            <a:off x="6631821" y="4425517"/>
            <a:ext cx="0" cy="767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6F7BD204-D9B5-5C40-6C7D-850A16F8B47C}"/>
              </a:ext>
            </a:extLst>
          </p:cNvPr>
          <p:cNvCxnSpPr>
            <a:cxnSpLocks/>
          </p:cNvCxnSpPr>
          <p:nvPr/>
        </p:nvCxnSpPr>
        <p:spPr>
          <a:xfrm>
            <a:off x="6657221" y="5761184"/>
            <a:ext cx="0" cy="767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EA9D8EA9-CE18-60D9-026D-67C0C34F0723}"/>
              </a:ext>
            </a:extLst>
          </p:cNvPr>
          <p:cNvCxnSpPr>
            <a:cxnSpLocks/>
          </p:cNvCxnSpPr>
          <p:nvPr/>
        </p:nvCxnSpPr>
        <p:spPr>
          <a:xfrm>
            <a:off x="8927346" y="4418483"/>
            <a:ext cx="0" cy="767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5A5A712D-DA5C-3319-9F73-A7E03C13F8DC}"/>
              </a:ext>
            </a:extLst>
          </p:cNvPr>
          <p:cNvCxnSpPr>
            <a:cxnSpLocks/>
          </p:cNvCxnSpPr>
          <p:nvPr/>
        </p:nvCxnSpPr>
        <p:spPr>
          <a:xfrm>
            <a:off x="10781546" y="3109156"/>
            <a:ext cx="0" cy="767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E789AC30-02FD-15B4-285E-2A344CD4B587}"/>
              </a:ext>
            </a:extLst>
          </p:cNvPr>
          <p:cNvCxnSpPr>
            <a:cxnSpLocks/>
          </p:cNvCxnSpPr>
          <p:nvPr/>
        </p:nvCxnSpPr>
        <p:spPr>
          <a:xfrm>
            <a:off x="11177539" y="4428692"/>
            <a:ext cx="0" cy="767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1F89A0D0-A861-155F-8179-139A1FF9317F}"/>
              </a:ext>
            </a:extLst>
          </p:cNvPr>
          <p:cNvCxnSpPr>
            <a:cxnSpLocks/>
          </p:cNvCxnSpPr>
          <p:nvPr/>
        </p:nvCxnSpPr>
        <p:spPr>
          <a:xfrm>
            <a:off x="10593203" y="4428692"/>
            <a:ext cx="0" cy="767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876888BF-D264-2536-8BB1-D71A263733A5}"/>
              </a:ext>
            </a:extLst>
          </p:cNvPr>
          <p:cNvCxnSpPr/>
          <p:nvPr/>
        </p:nvCxnSpPr>
        <p:spPr>
          <a:xfrm flipH="1">
            <a:off x="3963516" y="1732808"/>
            <a:ext cx="1454626" cy="8825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8566D21B-4447-C8D3-E88F-D8E0FB7DC1A4}"/>
              </a:ext>
            </a:extLst>
          </p:cNvPr>
          <p:cNvCxnSpPr>
            <a:cxnSpLocks/>
          </p:cNvCxnSpPr>
          <p:nvPr/>
        </p:nvCxnSpPr>
        <p:spPr>
          <a:xfrm flipH="1">
            <a:off x="1809135" y="1540422"/>
            <a:ext cx="3486546" cy="1128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A61484F6-7E47-26D7-75F0-C05D7C9A13A3}"/>
              </a:ext>
            </a:extLst>
          </p:cNvPr>
          <p:cNvCxnSpPr>
            <a:cxnSpLocks/>
          </p:cNvCxnSpPr>
          <p:nvPr/>
        </p:nvCxnSpPr>
        <p:spPr>
          <a:xfrm>
            <a:off x="5955809" y="2027412"/>
            <a:ext cx="64369" cy="4834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8A4A4C7B-7070-AA0F-7243-DADB24C4EC3E}"/>
              </a:ext>
            </a:extLst>
          </p:cNvPr>
          <p:cNvCxnSpPr>
            <a:cxnSpLocks/>
          </p:cNvCxnSpPr>
          <p:nvPr/>
        </p:nvCxnSpPr>
        <p:spPr>
          <a:xfrm>
            <a:off x="6474890" y="1809047"/>
            <a:ext cx="1528568" cy="8166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275BFEF8-6106-A274-2A64-D8C44E9A6AD0}"/>
              </a:ext>
            </a:extLst>
          </p:cNvPr>
          <p:cNvCxnSpPr>
            <a:cxnSpLocks/>
          </p:cNvCxnSpPr>
          <p:nvPr/>
        </p:nvCxnSpPr>
        <p:spPr>
          <a:xfrm>
            <a:off x="6540696" y="1587642"/>
            <a:ext cx="3476197" cy="10620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9DFFAFF7-2DE9-53F1-166E-851D8A836EDE}"/>
              </a:ext>
            </a:extLst>
          </p:cNvPr>
          <p:cNvCxnSpPr>
            <a:cxnSpLocks/>
          </p:cNvCxnSpPr>
          <p:nvPr/>
        </p:nvCxnSpPr>
        <p:spPr>
          <a:xfrm>
            <a:off x="6353740" y="3567893"/>
            <a:ext cx="0" cy="2918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23EB5F65-859C-36B2-F538-57704CD25FFC}"/>
              </a:ext>
            </a:extLst>
          </p:cNvPr>
          <p:cNvCxnSpPr>
            <a:cxnSpLocks/>
          </p:cNvCxnSpPr>
          <p:nvPr/>
        </p:nvCxnSpPr>
        <p:spPr>
          <a:xfrm>
            <a:off x="6373050" y="4872327"/>
            <a:ext cx="0" cy="2918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0CAC06CA-491D-7E3F-2061-FB557307F07F}"/>
              </a:ext>
            </a:extLst>
          </p:cNvPr>
          <p:cNvCxnSpPr>
            <a:cxnSpLocks/>
          </p:cNvCxnSpPr>
          <p:nvPr/>
        </p:nvCxnSpPr>
        <p:spPr>
          <a:xfrm>
            <a:off x="3496639" y="3535259"/>
            <a:ext cx="0" cy="2918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F028C044-AE7B-F67C-9795-50EA3A7A4C8D}"/>
              </a:ext>
            </a:extLst>
          </p:cNvPr>
          <p:cNvCxnSpPr>
            <a:cxnSpLocks/>
          </p:cNvCxnSpPr>
          <p:nvPr/>
        </p:nvCxnSpPr>
        <p:spPr>
          <a:xfrm>
            <a:off x="8631216" y="3557588"/>
            <a:ext cx="0" cy="2918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2BDE780E-E10C-EE07-9ADA-8B4BD2E29D8A}"/>
              </a:ext>
            </a:extLst>
          </p:cNvPr>
          <p:cNvCxnSpPr>
            <a:cxnSpLocks/>
          </p:cNvCxnSpPr>
          <p:nvPr/>
        </p:nvCxnSpPr>
        <p:spPr>
          <a:xfrm>
            <a:off x="10808088" y="3649516"/>
            <a:ext cx="0" cy="2918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0174E7E5-4DD6-9B87-DF20-78EC1178A006}"/>
              </a:ext>
            </a:extLst>
          </p:cNvPr>
          <p:cNvCxnSpPr>
            <a:cxnSpLocks/>
          </p:cNvCxnSpPr>
          <p:nvPr/>
        </p:nvCxnSpPr>
        <p:spPr>
          <a:xfrm>
            <a:off x="1210475" y="3557588"/>
            <a:ext cx="0" cy="2918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A3435732-1520-4ED7-7B9B-14AFAADE2C6B}"/>
              </a:ext>
            </a:extLst>
          </p:cNvPr>
          <p:cNvCxnSpPr>
            <a:cxnSpLocks/>
          </p:cNvCxnSpPr>
          <p:nvPr/>
        </p:nvCxnSpPr>
        <p:spPr>
          <a:xfrm>
            <a:off x="3504340" y="4872327"/>
            <a:ext cx="0" cy="2918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9438BCA7-AE34-4FC8-6354-07B824AB9072}"/>
              </a:ext>
            </a:extLst>
          </p:cNvPr>
          <p:cNvCxnSpPr>
            <a:cxnSpLocks/>
          </p:cNvCxnSpPr>
          <p:nvPr/>
        </p:nvCxnSpPr>
        <p:spPr>
          <a:xfrm>
            <a:off x="5014452" y="2884295"/>
            <a:ext cx="0" cy="390274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84329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3C4803-0352-EDCE-6A73-3578A3D487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620714"/>
            <a:ext cx="5507037" cy="441170"/>
          </a:xfrm>
        </p:spPr>
        <p:txBody>
          <a:bodyPr/>
          <a:lstStyle/>
          <a:p>
            <a:r>
              <a:rPr lang="da-DK" dirty="0"/>
              <a:t>Formic acid oxidation reactions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6A256D-B9F7-B3A8-105B-2B59061BE0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28.04.2023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A92B6B-89B9-22DE-BB77-EE71C61DC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12</a:t>
            </a:fld>
            <a:endParaRPr lang="da-DK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56BB393-9E25-2BC6-C7CF-18177610EBEA}"/>
              </a:ext>
            </a:extLst>
          </p:cNvPr>
          <p:cNvSpPr>
            <a:spLocks noChangeAspect="1"/>
          </p:cNvSpPr>
          <p:nvPr/>
        </p:nvSpPr>
        <p:spPr>
          <a:xfrm>
            <a:off x="5663064" y="1415002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534B5C0-4D2C-E959-5D14-BBE34E8522E6}"/>
              </a:ext>
            </a:extLst>
          </p:cNvPr>
          <p:cNvSpPr>
            <a:spLocks noChangeAspect="1"/>
          </p:cNvSpPr>
          <p:nvPr/>
        </p:nvSpPr>
        <p:spPr>
          <a:xfrm>
            <a:off x="5970000" y="1369856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2C3B81D-20D7-F9C8-E1A0-5127C4B3D54A}"/>
              </a:ext>
            </a:extLst>
          </p:cNvPr>
          <p:cNvSpPr>
            <a:spLocks noChangeAspect="1"/>
          </p:cNvSpPr>
          <p:nvPr/>
        </p:nvSpPr>
        <p:spPr>
          <a:xfrm>
            <a:off x="5480042" y="1265191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F8216C7-502F-C8DA-6615-17B1FCEAC6CC}"/>
              </a:ext>
            </a:extLst>
          </p:cNvPr>
          <p:cNvSpPr>
            <a:spLocks noChangeAspect="1"/>
          </p:cNvSpPr>
          <p:nvPr/>
        </p:nvSpPr>
        <p:spPr>
          <a:xfrm>
            <a:off x="5767967" y="1732808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4B09279-71CA-1474-B77C-2F7F5324ACD9}"/>
              </a:ext>
            </a:extLst>
          </p:cNvPr>
          <p:cNvSpPr>
            <a:spLocks noChangeAspect="1"/>
          </p:cNvSpPr>
          <p:nvPr/>
        </p:nvSpPr>
        <p:spPr>
          <a:xfrm>
            <a:off x="5418142" y="1369856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12" name="Picture 11" descr="A picture containing antenna&#10;&#10;Description automatically generated">
            <a:extLst>
              <a:ext uri="{FF2B5EF4-FFF2-40B4-BE49-F238E27FC236}">
                <a16:creationId xmlns:a16="http://schemas.microsoft.com/office/drawing/2014/main" id="{5FF11BA9-54CD-0A51-4667-58BA369AEF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751"/>
          <a:stretch/>
        </p:blipFill>
        <p:spPr>
          <a:xfrm>
            <a:off x="306882" y="3177912"/>
            <a:ext cx="1570016" cy="287608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FCCB9F58-2517-459B-D5C3-A76F9CBD7397}"/>
              </a:ext>
            </a:extLst>
          </p:cNvPr>
          <p:cNvSpPr>
            <a:spLocks noChangeAspect="1"/>
          </p:cNvSpPr>
          <p:nvPr/>
        </p:nvSpPr>
        <p:spPr>
          <a:xfrm>
            <a:off x="11060788" y="727851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ACCC382-CCF1-B8B8-55C9-95C606F26AC8}"/>
              </a:ext>
            </a:extLst>
          </p:cNvPr>
          <p:cNvSpPr>
            <a:spLocks noChangeAspect="1"/>
          </p:cNvSpPr>
          <p:nvPr/>
        </p:nvSpPr>
        <p:spPr>
          <a:xfrm>
            <a:off x="10867539" y="580376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24E7D72-9D3B-64EA-F232-EC4DD82E56C9}"/>
              </a:ext>
            </a:extLst>
          </p:cNvPr>
          <p:cNvSpPr>
            <a:spLocks noChangeAspect="1"/>
          </p:cNvSpPr>
          <p:nvPr/>
        </p:nvSpPr>
        <p:spPr>
          <a:xfrm>
            <a:off x="11551618" y="560383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91AB0F2-1E2D-BBE9-0DF9-79CEC43E6C6E}"/>
              </a:ext>
            </a:extLst>
          </p:cNvPr>
          <p:cNvCxnSpPr/>
          <p:nvPr/>
        </p:nvCxnSpPr>
        <p:spPr>
          <a:xfrm>
            <a:off x="11754442" y="963774"/>
            <a:ext cx="0" cy="18802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86E5471C-1F44-674B-AD11-B58842CAC34D}"/>
              </a:ext>
            </a:extLst>
          </p:cNvPr>
          <p:cNvSpPr>
            <a:spLocks noChangeAspect="1"/>
          </p:cNvSpPr>
          <p:nvPr/>
        </p:nvSpPr>
        <p:spPr>
          <a:xfrm>
            <a:off x="902242" y="2784701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2D54B30-9A9D-EA39-C97E-EE619D09CB37}"/>
              </a:ext>
            </a:extLst>
          </p:cNvPr>
          <p:cNvSpPr>
            <a:spLocks noChangeAspect="1"/>
          </p:cNvSpPr>
          <p:nvPr/>
        </p:nvSpPr>
        <p:spPr>
          <a:xfrm>
            <a:off x="1209178" y="2739555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36AB0D7-A942-B408-1004-325B777FEEB5}"/>
              </a:ext>
            </a:extLst>
          </p:cNvPr>
          <p:cNvSpPr>
            <a:spLocks noChangeAspect="1"/>
          </p:cNvSpPr>
          <p:nvPr/>
        </p:nvSpPr>
        <p:spPr>
          <a:xfrm>
            <a:off x="719220" y="2631715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896BD2E-533A-3312-F906-97F8F8C75369}"/>
              </a:ext>
            </a:extLst>
          </p:cNvPr>
          <p:cNvSpPr>
            <a:spLocks noChangeAspect="1"/>
          </p:cNvSpPr>
          <p:nvPr/>
        </p:nvSpPr>
        <p:spPr>
          <a:xfrm>
            <a:off x="657320" y="2739555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22" name="Picture 21" descr="A picture containing antenna&#10;&#10;Description automatically generated">
            <a:extLst>
              <a:ext uri="{FF2B5EF4-FFF2-40B4-BE49-F238E27FC236}">
                <a16:creationId xmlns:a16="http://schemas.microsoft.com/office/drawing/2014/main" id="{B5767AC7-4E64-07BD-C95F-1DA85C9B6A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751"/>
          <a:stretch/>
        </p:blipFill>
        <p:spPr>
          <a:xfrm>
            <a:off x="306882" y="4497063"/>
            <a:ext cx="1570016" cy="287608"/>
          </a:xfrm>
          <a:prstGeom prst="rect">
            <a:avLst/>
          </a:prstGeom>
        </p:spPr>
      </p:pic>
      <p:sp>
        <p:nvSpPr>
          <p:cNvPr id="23" name="Oval 22">
            <a:extLst>
              <a:ext uri="{FF2B5EF4-FFF2-40B4-BE49-F238E27FC236}">
                <a16:creationId xmlns:a16="http://schemas.microsoft.com/office/drawing/2014/main" id="{08D5A684-5161-9B29-AA69-2CB4A8105302}"/>
              </a:ext>
            </a:extLst>
          </p:cNvPr>
          <p:cNvSpPr>
            <a:spLocks noChangeAspect="1"/>
          </p:cNvSpPr>
          <p:nvPr/>
        </p:nvSpPr>
        <p:spPr>
          <a:xfrm>
            <a:off x="908592" y="3936708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94B2B74-968D-6238-69BB-BF7DB81D67FB}"/>
              </a:ext>
            </a:extLst>
          </p:cNvPr>
          <p:cNvSpPr>
            <a:spLocks noChangeAspect="1"/>
          </p:cNvSpPr>
          <p:nvPr/>
        </p:nvSpPr>
        <p:spPr>
          <a:xfrm>
            <a:off x="1225360" y="3921058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718BE588-93E0-561F-1AA0-E3154B8061A9}"/>
              </a:ext>
            </a:extLst>
          </p:cNvPr>
          <p:cNvSpPr>
            <a:spLocks noChangeAspect="1"/>
          </p:cNvSpPr>
          <p:nvPr/>
        </p:nvSpPr>
        <p:spPr>
          <a:xfrm>
            <a:off x="663670" y="4009546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27" name="Picture 26" descr="A picture containing antenna&#10;&#10;Description automatically generated">
            <a:extLst>
              <a:ext uri="{FF2B5EF4-FFF2-40B4-BE49-F238E27FC236}">
                <a16:creationId xmlns:a16="http://schemas.microsoft.com/office/drawing/2014/main" id="{B5DFDAD3-5628-74DF-1AF0-32A7AB423C0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751"/>
          <a:stretch/>
        </p:blipFill>
        <p:spPr>
          <a:xfrm>
            <a:off x="2316437" y="3177912"/>
            <a:ext cx="1570016" cy="287608"/>
          </a:xfrm>
          <a:prstGeom prst="rect">
            <a:avLst/>
          </a:prstGeom>
        </p:spPr>
      </p:pic>
      <p:sp>
        <p:nvSpPr>
          <p:cNvPr id="28" name="Oval 27">
            <a:extLst>
              <a:ext uri="{FF2B5EF4-FFF2-40B4-BE49-F238E27FC236}">
                <a16:creationId xmlns:a16="http://schemas.microsoft.com/office/drawing/2014/main" id="{E70775AC-50D0-FF67-9215-9016B3609CBE}"/>
              </a:ext>
            </a:extLst>
          </p:cNvPr>
          <p:cNvSpPr>
            <a:spLocks noChangeAspect="1"/>
          </p:cNvSpPr>
          <p:nvPr/>
        </p:nvSpPr>
        <p:spPr>
          <a:xfrm>
            <a:off x="2923063" y="2725392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5A24FF85-80DA-D012-16E3-7326A45F8BEF}"/>
              </a:ext>
            </a:extLst>
          </p:cNvPr>
          <p:cNvSpPr>
            <a:spLocks noChangeAspect="1"/>
          </p:cNvSpPr>
          <p:nvPr/>
        </p:nvSpPr>
        <p:spPr>
          <a:xfrm>
            <a:off x="3229999" y="2857156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0B276B27-DB20-2409-5718-C6CC2966F56C}"/>
              </a:ext>
            </a:extLst>
          </p:cNvPr>
          <p:cNvSpPr>
            <a:spLocks noChangeAspect="1"/>
          </p:cNvSpPr>
          <p:nvPr/>
        </p:nvSpPr>
        <p:spPr>
          <a:xfrm>
            <a:off x="3029128" y="2615379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9645FA4-8EE6-B879-697E-829E2B949AFC}"/>
              </a:ext>
            </a:extLst>
          </p:cNvPr>
          <p:cNvSpPr>
            <a:spLocks noChangeAspect="1"/>
          </p:cNvSpPr>
          <p:nvPr/>
        </p:nvSpPr>
        <p:spPr>
          <a:xfrm>
            <a:off x="2692160" y="2857156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33" name="Picture 32" descr="A picture containing antenna&#10;&#10;Description automatically generated">
            <a:extLst>
              <a:ext uri="{FF2B5EF4-FFF2-40B4-BE49-F238E27FC236}">
                <a16:creationId xmlns:a16="http://schemas.microsoft.com/office/drawing/2014/main" id="{E82C6883-2235-1B0F-5F33-EBE41E8079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751"/>
          <a:stretch/>
        </p:blipFill>
        <p:spPr>
          <a:xfrm>
            <a:off x="2316437" y="4501558"/>
            <a:ext cx="1570016" cy="287608"/>
          </a:xfrm>
          <a:prstGeom prst="rect">
            <a:avLst/>
          </a:prstGeom>
        </p:spPr>
      </p:pic>
      <p:sp>
        <p:nvSpPr>
          <p:cNvPr id="34" name="Oval 33">
            <a:extLst>
              <a:ext uri="{FF2B5EF4-FFF2-40B4-BE49-F238E27FC236}">
                <a16:creationId xmlns:a16="http://schemas.microsoft.com/office/drawing/2014/main" id="{7669E264-18C0-4B87-DE9D-8420C824ABEE}"/>
              </a:ext>
            </a:extLst>
          </p:cNvPr>
          <p:cNvSpPr>
            <a:spLocks noChangeAspect="1"/>
          </p:cNvSpPr>
          <p:nvPr/>
        </p:nvSpPr>
        <p:spPr>
          <a:xfrm>
            <a:off x="3073647" y="3902792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65F916A9-D990-A894-C2A2-2145BB46D666}"/>
              </a:ext>
            </a:extLst>
          </p:cNvPr>
          <p:cNvSpPr>
            <a:spLocks noChangeAspect="1"/>
          </p:cNvSpPr>
          <p:nvPr/>
        </p:nvSpPr>
        <p:spPr>
          <a:xfrm>
            <a:off x="2943504" y="3701115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D728E256-DC94-314D-7916-083CA5D394CE}"/>
              </a:ext>
            </a:extLst>
          </p:cNvPr>
          <p:cNvSpPr>
            <a:spLocks noChangeAspect="1"/>
          </p:cNvSpPr>
          <p:nvPr/>
        </p:nvSpPr>
        <p:spPr>
          <a:xfrm>
            <a:off x="3392726" y="4000220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7F7FDC07-5FD0-EA3F-738D-9A9492F5D35B}"/>
              </a:ext>
            </a:extLst>
          </p:cNvPr>
          <p:cNvSpPr>
            <a:spLocks noChangeAspect="1"/>
          </p:cNvSpPr>
          <p:nvPr/>
        </p:nvSpPr>
        <p:spPr>
          <a:xfrm>
            <a:off x="2941066" y="4172207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44" name="Picture 43" descr="A picture containing antenna&#10;&#10;Description automatically generated">
            <a:extLst>
              <a:ext uri="{FF2B5EF4-FFF2-40B4-BE49-F238E27FC236}">
                <a16:creationId xmlns:a16="http://schemas.microsoft.com/office/drawing/2014/main" id="{7F55CF63-6FD6-E67E-8CE8-0448CF244F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751"/>
          <a:stretch/>
        </p:blipFill>
        <p:spPr>
          <a:xfrm>
            <a:off x="2316437" y="5830239"/>
            <a:ext cx="1570016" cy="287608"/>
          </a:xfrm>
          <a:prstGeom prst="rect">
            <a:avLst/>
          </a:prstGeom>
        </p:spPr>
      </p:pic>
      <p:sp>
        <p:nvSpPr>
          <p:cNvPr id="45" name="Oval 44">
            <a:extLst>
              <a:ext uri="{FF2B5EF4-FFF2-40B4-BE49-F238E27FC236}">
                <a16:creationId xmlns:a16="http://schemas.microsoft.com/office/drawing/2014/main" id="{FDA210F5-E5C4-66B3-1C77-814D77166BCA}"/>
              </a:ext>
            </a:extLst>
          </p:cNvPr>
          <p:cNvSpPr>
            <a:spLocks noChangeAspect="1"/>
          </p:cNvSpPr>
          <p:nvPr/>
        </p:nvSpPr>
        <p:spPr>
          <a:xfrm>
            <a:off x="2918147" y="5269884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06D0098F-1CFE-8084-276C-E89E06050D7C}"/>
              </a:ext>
            </a:extLst>
          </p:cNvPr>
          <p:cNvSpPr>
            <a:spLocks noChangeAspect="1"/>
          </p:cNvSpPr>
          <p:nvPr/>
        </p:nvSpPr>
        <p:spPr>
          <a:xfrm>
            <a:off x="3234915" y="5254234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4AB47F48-907C-893E-A6AC-AECFA736B658}"/>
              </a:ext>
            </a:extLst>
          </p:cNvPr>
          <p:cNvSpPr>
            <a:spLocks noChangeAspect="1"/>
          </p:cNvSpPr>
          <p:nvPr/>
        </p:nvSpPr>
        <p:spPr>
          <a:xfrm>
            <a:off x="2673225" y="5342722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48" name="Picture 47" descr="A picture containing antenna&#10;&#10;Description automatically generated">
            <a:extLst>
              <a:ext uri="{FF2B5EF4-FFF2-40B4-BE49-F238E27FC236}">
                <a16:creationId xmlns:a16="http://schemas.microsoft.com/office/drawing/2014/main" id="{42334584-CED3-4AE9-15AB-458A48B1D0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751"/>
          <a:stretch/>
        </p:blipFill>
        <p:spPr>
          <a:xfrm>
            <a:off x="4694891" y="3183712"/>
            <a:ext cx="1570016" cy="287608"/>
          </a:xfrm>
          <a:prstGeom prst="rect">
            <a:avLst/>
          </a:prstGeom>
        </p:spPr>
      </p:pic>
      <p:sp>
        <p:nvSpPr>
          <p:cNvPr id="49" name="Oval 48">
            <a:extLst>
              <a:ext uri="{FF2B5EF4-FFF2-40B4-BE49-F238E27FC236}">
                <a16:creationId xmlns:a16="http://schemas.microsoft.com/office/drawing/2014/main" id="{512F56EC-CD54-98FB-6C90-4590A37FC8A8}"/>
              </a:ext>
            </a:extLst>
          </p:cNvPr>
          <p:cNvSpPr>
            <a:spLocks noChangeAspect="1"/>
          </p:cNvSpPr>
          <p:nvPr/>
        </p:nvSpPr>
        <p:spPr>
          <a:xfrm>
            <a:off x="5296601" y="2790501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49459869-CDAD-5354-2CDB-2E121E9EFFC4}"/>
              </a:ext>
            </a:extLst>
          </p:cNvPr>
          <p:cNvSpPr>
            <a:spLocks noChangeAspect="1"/>
          </p:cNvSpPr>
          <p:nvPr/>
        </p:nvSpPr>
        <p:spPr>
          <a:xfrm>
            <a:off x="5603537" y="2745355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690EC757-CE48-18AF-4996-963EC2FA06DF}"/>
              </a:ext>
            </a:extLst>
          </p:cNvPr>
          <p:cNvSpPr>
            <a:spLocks noChangeAspect="1"/>
          </p:cNvSpPr>
          <p:nvPr/>
        </p:nvSpPr>
        <p:spPr>
          <a:xfrm>
            <a:off x="5113579" y="2640690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BE4228C1-7B57-12D6-F2CF-9026379A6383}"/>
              </a:ext>
            </a:extLst>
          </p:cNvPr>
          <p:cNvSpPr>
            <a:spLocks noChangeAspect="1"/>
          </p:cNvSpPr>
          <p:nvPr/>
        </p:nvSpPr>
        <p:spPr>
          <a:xfrm>
            <a:off x="5051679" y="2745355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53" name="Picture 52" descr="A picture containing antenna&#10;&#10;Description automatically generated">
            <a:extLst>
              <a:ext uri="{FF2B5EF4-FFF2-40B4-BE49-F238E27FC236}">
                <a16:creationId xmlns:a16="http://schemas.microsoft.com/office/drawing/2014/main" id="{AB4BCBB2-C0E9-C788-662C-6634314C76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751"/>
          <a:stretch/>
        </p:blipFill>
        <p:spPr>
          <a:xfrm>
            <a:off x="4694891" y="4497063"/>
            <a:ext cx="1570016" cy="287608"/>
          </a:xfrm>
          <a:prstGeom prst="rect">
            <a:avLst/>
          </a:prstGeom>
        </p:spPr>
      </p:pic>
      <p:sp>
        <p:nvSpPr>
          <p:cNvPr id="54" name="Oval 53">
            <a:extLst>
              <a:ext uri="{FF2B5EF4-FFF2-40B4-BE49-F238E27FC236}">
                <a16:creationId xmlns:a16="http://schemas.microsoft.com/office/drawing/2014/main" id="{D6326254-E378-2FC5-85AB-839BBEC9C15F}"/>
              </a:ext>
            </a:extLst>
          </p:cNvPr>
          <p:cNvSpPr>
            <a:spLocks noChangeAspect="1"/>
          </p:cNvSpPr>
          <p:nvPr/>
        </p:nvSpPr>
        <p:spPr>
          <a:xfrm>
            <a:off x="5581739" y="4103852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55274360-FB88-24AA-EF19-3BD9CABF1170}"/>
              </a:ext>
            </a:extLst>
          </p:cNvPr>
          <p:cNvSpPr>
            <a:spLocks noChangeAspect="1"/>
          </p:cNvSpPr>
          <p:nvPr/>
        </p:nvSpPr>
        <p:spPr>
          <a:xfrm>
            <a:off x="5888675" y="4058706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9BDF0728-DEBC-173E-D513-3BBA3F0BB65D}"/>
              </a:ext>
            </a:extLst>
          </p:cNvPr>
          <p:cNvSpPr>
            <a:spLocks noChangeAspect="1"/>
          </p:cNvSpPr>
          <p:nvPr/>
        </p:nvSpPr>
        <p:spPr>
          <a:xfrm>
            <a:off x="5398717" y="3954041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68736190-0848-63DF-6AA5-DDD299ABF4B9}"/>
              </a:ext>
            </a:extLst>
          </p:cNvPr>
          <p:cNvSpPr>
            <a:spLocks noChangeAspect="1"/>
          </p:cNvSpPr>
          <p:nvPr/>
        </p:nvSpPr>
        <p:spPr>
          <a:xfrm>
            <a:off x="5336817" y="4058706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E2F8FEAA-EE49-1521-D13E-C9AFB67ECA99}"/>
              </a:ext>
            </a:extLst>
          </p:cNvPr>
          <p:cNvSpPr>
            <a:spLocks noChangeAspect="1"/>
          </p:cNvSpPr>
          <p:nvPr/>
        </p:nvSpPr>
        <p:spPr>
          <a:xfrm>
            <a:off x="5007351" y="4315207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59" name="Picture 58" descr="A picture containing antenna&#10;&#10;Description automatically generated">
            <a:extLst>
              <a:ext uri="{FF2B5EF4-FFF2-40B4-BE49-F238E27FC236}">
                <a16:creationId xmlns:a16="http://schemas.microsoft.com/office/drawing/2014/main" id="{3BE647B6-9C27-BC55-E57B-6425592AB54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751"/>
          <a:stretch/>
        </p:blipFill>
        <p:spPr>
          <a:xfrm>
            <a:off x="4721709" y="5830239"/>
            <a:ext cx="1570016" cy="287608"/>
          </a:xfrm>
          <a:prstGeom prst="rect">
            <a:avLst/>
          </a:prstGeom>
        </p:spPr>
      </p:pic>
      <p:sp>
        <p:nvSpPr>
          <p:cNvPr id="60" name="Oval 59">
            <a:extLst>
              <a:ext uri="{FF2B5EF4-FFF2-40B4-BE49-F238E27FC236}">
                <a16:creationId xmlns:a16="http://schemas.microsoft.com/office/drawing/2014/main" id="{674F0FDD-230D-CA7C-4CC1-75FC392429E5}"/>
              </a:ext>
            </a:extLst>
          </p:cNvPr>
          <p:cNvSpPr>
            <a:spLocks noChangeAspect="1"/>
          </p:cNvSpPr>
          <p:nvPr/>
        </p:nvSpPr>
        <p:spPr>
          <a:xfrm>
            <a:off x="5608557" y="5437028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7B32D419-AA48-423F-CBAF-6AD45B0352D2}"/>
              </a:ext>
            </a:extLst>
          </p:cNvPr>
          <p:cNvSpPr>
            <a:spLocks noChangeAspect="1"/>
          </p:cNvSpPr>
          <p:nvPr/>
        </p:nvSpPr>
        <p:spPr>
          <a:xfrm>
            <a:off x="5647545" y="5185738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A9AD08DD-CFB4-BBB8-EB22-2B8C9E3F521B}"/>
              </a:ext>
            </a:extLst>
          </p:cNvPr>
          <p:cNvSpPr>
            <a:spLocks noChangeAspect="1"/>
          </p:cNvSpPr>
          <p:nvPr/>
        </p:nvSpPr>
        <p:spPr>
          <a:xfrm>
            <a:off x="5167311" y="5164183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996B6215-063D-D574-FAE5-BD37A76B8745}"/>
              </a:ext>
            </a:extLst>
          </p:cNvPr>
          <p:cNvSpPr>
            <a:spLocks noChangeAspect="1"/>
          </p:cNvSpPr>
          <p:nvPr/>
        </p:nvSpPr>
        <p:spPr>
          <a:xfrm>
            <a:off x="5075915" y="5268848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E84FC8EC-C54D-9C01-A9FF-F4EA0DACB0E3}"/>
              </a:ext>
            </a:extLst>
          </p:cNvPr>
          <p:cNvSpPr>
            <a:spLocks noChangeAspect="1"/>
          </p:cNvSpPr>
          <p:nvPr/>
        </p:nvSpPr>
        <p:spPr>
          <a:xfrm>
            <a:off x="4978015" y="5412848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C4433F3E-01D7-A62A-0E51-F51DA0132913}"/>
              </a:ext>
            </a:extLst>
          </p:cNvPr>
          <p:cNvSpPr txBox="1"/>
          <p:nvPr/>
        </p:nvSpPr>
        <p:spPr>
          <a:xfrm>
            <a:off x="4921267" y="6523403"/>
            <a:ext cx="12073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”H on the side”</a:t>
            </a:r>
          </a:p>
        </p:txBody>
      </p:sp>
      <p:pic>
        <p:nvPicPr>
          <p:cNvPr id="67" name="Picture 66" descr="A picture containing antenna&#10;&#10;Description automatically generated">
            <a:extLst>
              <a:ext uri="{FF2B5EF4-FFF2-40B4-BE49-F238E27FC236}">
                <a16:creationId xmlns:a16="http://schemas.microsoft.com/office/drawing/2014/main" id="{E7206D23-B7BF-A014-540C-FE1674FA238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751"/>
          <a:stretch/>
        </p:blipFill>
        <p:spPr>
          <a:xfrm>
            <a:off x="8443268" y="3182800"/>
            <a:ext cx="1570016" cy="287608"/>
          </a:xfrm>
          <a:prstGeom prst="rect">
            <a:avLst/>
          </a:prstGeom>
        </p:spPr>
      </p:pic>
      <p:sp>
        <p:nvSpPr>
          <p:cNvPr id="68" name="Oval 67">
            <a:extLst>
              <a:ext uri="{FF2B5EF4-FFF2-40B4-BE49-F238E27FC236}">
                <a16:creationId xmlns:a16="http://schemas.microsoft.com/office/drawing/2014/main" id="{0960E280-4E39-2505-9713-2B3ED7284DF2}"/>
              </a:ext>
            </a:extLst>
          </p:cNvPr>
          <p:cNvSpPr>
            <a:spLocks noChangeAspect="1"/>
          </p:cNvSpPr>
          <p:nvPr/>
        </p:nvSpPr>
        <p:spPr>
          <a:xfrm>
            <a:off x="9044978" y="2789589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A8253083-12F4-FB2A-19AA-178E42558B60}"/>
              </a:ext>
            </a:extLst>
          </p:cNvPr>
          <p:cNvSpPr>
            <a:spLocks noChangeAspect="1"/>
          </p:cNvSpPr>
          <p:nvPr/>
        </p:nvSpPr>
        <p:spPr>
          <a:xfrm>
            <a:off x="9351914" y="2744443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D0E24E7D-8FD9-19CA-48BF-A4AB9FF56F62}"/>
              </a:ext>
            </a:extLst>
          </p:cNvPr>
          <p:cNvSpPr>
            <a:spLocks noChangeAspect="1"/>
          </p:cNvSpPr>
          <p:nvPr/>
        </p:nvSpPr>
        <p:spPr>
          <a:xfrm>
            <a:off x="8861956" y="2639778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E8EBE42A-4745-009C-EDBA-FA326BC781BF}"/>
              </a:ext>
            </a:extLst>
          </p:cNvPr>
          <p:cNvSpPr>
            <a:spLocks noChangeAspect="1"/>
          </p:cNvSpPr>
          <p:nvPr/>
        </p:nvSpPr>
        <p:spPr>
          <a:xfrm>
            <a:off x="8800056" y="2744443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72" name="Picture 71" descr="A picture containing antenna&#10;&#10;Description automatically generated">
            <a:extLst>
              <a:ext uri="{FF2B5EF4-FFF2-40B4-BE49-F238E27FC236}">
                <a16:creationId xmlns:a16="http://schemas.microsoft.com/office/drawing/2014/main" id="{ECC1D825-807D-9AB6-F27B-6ED1CD3558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751"/>
          <a:stretch/>
        </p:blipFill>
        <p:spPr>
          <a:xfrm>
            <a:off x="8443268" y="4497063"/>
            <a:ext cx="1570016" cy="287608"/>
          </a:xfrm>
          <a:prstGeom prst="rect">
            <a:avLst/>
          </a:prstGeom>
        </p:spPr>
      </p:pic>
      <p:sp>
        <p:nvSpPr>
          <p:cNvPr id="73" name="Oval 72">
            <a:extLst>
              <a:ext uri="{FF2B5EF4-FFF2-40B4-BE49-F238E27FC236}">
                <a16:creationId xmlns:a16="http://schemas.microsoft.com/office/drawing/2014/main" id="{FBFF2930-374E-2617-DCDD-BD4F7951300A}"/>
              </a:ext>
            </a:extLst>
          </p:cNvPr>
          <p:cNvSpPr>
            <a:spLocks noChangeAspect="1"/>
          </p:cNvSpPr>
          <p:nvPr/>
        </p:nvSpPr>
        <p:spPr>
          <a:xfrm>
            <a:off x="9446399" y="4111749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4D6E3538-F1ED-A1D2-7D54-668A6366739E}"/>
              </a:ext>
            </a:extLst>
          </p:cNvPr>
          <p:cNvSpPr>
            <a:spLocks noChangeAspect="1"/>
          </p:cNvSpPr>
          <p:nvPr/>
        </p:nvSpPr>
        <p:spPr>
          <a:xfrm>
            <a:off x="9477914" y="3859749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C132B707-3AD3-A11B-BC89-4FB6C5B77EEA}"/>
              </a:ext>
            </a:extLst>
          </p:cNvPr>
          <p:cNvSpPr>
            <a:spLocks noChangeAspect="1"/>
          </p:cNvSpPr>
          <p:nvPr/>
        </p:nvSpPr>
        <p:spPr>
          <a:xfrm>
            <a:off x="8960277" y="4072027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E337496F-04E1-40E3-6FCF-41F17E488DF7}"/>
              </a:ext>
            </a:extLst>
          </p:cNvPr>
          <p:cNvSpPr>
            <a:spLocks noChangeAspect="1"/>
          </p:cNvSpPr>
          <p:nvPr/>
        </p:nvSpPr>
        <p:spPr>
          <a:xfrm>
            <a:off x="8898377" y="4176692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137B693B-672F-7A45-6710-3F981648F6B5}"/>
              </a:ext>
            </a:extLst>
          </p:cNvPr>
          <p:cNvSpPr txBox="1"/>
          <p:nvPr/>
        </p:nvSpPr>
        <p:spPr>
          <a:xfrm>
            <a:off x="8719878" y="6523402"/>
            <a:ext cx="11480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”CO-OH slide”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85852E43-8F87-7E8E-F239-18737E571EE9}"/>
              </a:ext>
            </a:extLst>
          </p:cNvPr>
          <p:cNvSpPr txBox="1"/>
          <p:nvPr/>
        </p:nvSpPr>
        <p:spPr>
          <a:xfrm>
            <a:off x="6859272" y="6523401"/>
            <a:ext cx="13612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”H from solution”</a:t>
            </a:r>
          </a:p>
        </p:txBody>
      </p:sp>
      <p:pic>
        <p:nvPicPr>
          <p:cNvPr id="80" name="Picture 79" descr="A picture containing antenna&#10;&#10;Description automatically generated">
            <a:extLst>
              <a:ext uri="{FF2B5EF4-FFF2-40B4-BE49-F238E27FC236}">
                <a16:creationId xmlns:a16="http://schemas.microsoft.com/office/drawing/2014/main" id="{C10FBC51-6EC4-EC0B-BA4F-8AF6FB5339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751"/>
          <a:stretch/>
        </p:blipFill>
        <p:spPr>
          <a:xfrm>
            <a:off x="6595160" y="3177912"/>
            <a:ext cx="1570016" cy="287608"/>
          </a:xfrm>
          <a:prstGeom prst="rect">
            <a:avLst/>
          </a:prstGeom>
        </p:spPr>
      </p:pic>
      <p:sp>
        <p:nvSpPr>
          <p:cNvPr id="81" name="Oval 80">
            <a:extLst>
              <a:ext uri="{FF2B5EF4-FFF2-40B4-BE49-F238E27FC236}">
                <a16:creationId xmlns:a16="http://schemas.microsoft.com/office/drawing/2014/main" id="{F1720101-8AD6-FB55-A49C-9F3ADF33620E}"/>
              </a:ext>
            </a:extLst>
          </p:cNvPr>
          <p:cNvSpPr>
            <a:spLocks noChangeAspect="1"/>
          </p:cNvSpPr>
          <p:nvPr/>
        </p:nvSpPr>
        <p:spPr>
          <a:xfrm>
            <a:off x="7196870" y="2784701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F1892D42-044A-0A1F-1123-5DBD37F1C119}"/>
              </a:ext>
            </a:extLst>
          </p:cNvPr>
          <p:cNvSpPr>
            <a:spLocks noChangeAspect="1"/>
          </p:cNvSpPr>
          <p:nvPr/>
        </p:nvSpPr>
        <p:spPr>
          <a:xfrm>
            <a:off x="7503806" y="2739555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6C98C454-EE49-9FCC-57A4-B5AEB9554066}"/>
              </a:ext>
            </a:extLst>
          </p:cNvPr>
          <p:cNvSpPr>
            <a:spLocks noChangeAspect="1"/>
          </p:cNvSpPr>
          <p:nvPr/>
        </p:nvSpPr>
        <p:spPr>
          <a:xfrm>
            <a:off x="7013848" y="2634890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928907AC-8CEE-77E9-878E-E5AB00BDE00C}"/>
              </a:ext>
            </a:extLst>
          </p:cNvPr>
          <p:cNvSpPr>
            <a:spLocks noChangeAspect="1"/>
          </p:cNvSpPr>
          <p:nvPr/>
        </p:nvSpPr>
        <p:spPr>
          <a:xfrm>
            <a:off x="6951948" y="2739555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98B64531-41D7-F8B0-4394-5CA515C428D9}"/>
              </a:ext>
            </a:extLst>
          </p:cNvPr>
          <p:cNvSpPr txBox="1"/>
          <p:nvPr/>
        </p:nvSpPr>
        <p:spPr>
          <a:xfrm>
            <a:off x="612200" y="6510046"/>
            <a:ext cx="9140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”Standard”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0DBCAC83-7268-13C1-214A-E72927AB59FE}"/>
              </a:ext>
            </a:extLst>
          </p:cNvPr>
          <p:cNvSpPr txBox="1"/>
          <p:nvPr/>
        </p:nvSpPr>
        <p:spPr>
          <a:xfrm>
            <a:off x="2644428" y="6510045"/>
            <a:ext cx="9044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”Dentates”</a:t>
            </a:r>
          </a:p>
        </p:txBody>
      </p:sp>
      <p:pic>
        <p:nvPicPr>
          <p:cNvPr id="87" name="Picture 86" descr="A picture containing antenna&#10;&#10;Description automatically generated">
            <a:extLst>
              <a:ext uri="{FF2B5EF4-FFF2-40B4-BE49-F238E27FC236}">
                <a16:creationId xmlns:a16="http://schemas.microsoft.com/office/drawing/2014/main" id="{16527714-16D4-CAAB-114C-107F956A6A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751"/>
          <a:stretch/>
        </p:blipFill>
        <p:spPr>
          <a:xfrm>
            <a:off x="6590284" y="4488814"/>
            <a:ext cx="1570016" cy="287608"/>
          </a:xfrm>
          <a:prstGeom prst="rect">
            <a:avLst/>
          </a:prstGeom>
        </p:spPr>
      </p:pic>
      <p:sp>
        <p:nvSpPr>
          <p:cNvPr id="88" name="Oval 87">
            <a:extLst>
              <a:ext uri="{FF2B5EF4-FFF2-40B4-BE49-F238E27FC236}">
                <a16:creationId xmlns:a16="http://schemas.microsoft.com/office/drawing/2014/main" id="{98E3AA76-0932-C878-485B-594C9A91C554}"/>
              </a:ext>
            </a:extLst>
          </p:cNvPr>
          <p:cNvSpPr>
            <a:spLocks noChangeAspect="1"/>
          </p:cNvSpPr>
          <p:nvPr/>
        </p:nvSpPr>
        <p:spPr>
          <a:xfrm>
            <a:off x="7514676" y="4095611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393206B8-32B3-18BF-1564-045DA56706F9}"/>
              </a:ext>
            </a:extLst>
          </p:cNvPr>
          <p:cNvSpPr>
            <a:spLocks noChangeAspect="1"/>
          </p:cNvSpPr>
          <p:nvPr/>
        </p:nvSpPr>
        <p:spPr>
          <a:xfrm>
            <a:off x="7550295" y="3843611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BF6C1384-99A9-AB05-1A81-551E6B824D94}"/>
              </a:ext>
            </a:extLst>
          </p:cNvPr>
          <p:cNvSpPr>
            <a:spLocks noChangeAspect="1"/>
          </p:cNvSpPr>
          <p:nvPr/>
        </p:nvSpPr>
        <p:spPr>
          <a:xfrm>
            <a:off x="6872972" y="3975716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1C916B9E-2D9E-6CC3-D933-9D43F0AC7006}"/>
              </a:ext>
            </a:extLst>
          </p:cNvPr>
          <p:cNvSpPr>
            <a:spLocks noChangeAspect="1"/>
          </p:cNvSpPr>
          <p:nvPr/>
        </p:nvSpPr>
        <p:spPr>
          <a:xfrm>
            <a:off x="6983234" y="3893517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B5233E98-B215-4CC4-A251-225634483D47}"/>
              </a:ext>
            </a:extLst>
          </p:cNvPr>
          <p:cNvSpPr>
            <a:spLocks noChangeAspect="1"/>
          </p:cNvSpPr>
          <p:nvPr/>
        </p:nvSpPr>
        <p:spPr>
          <a:xfrm>
            <a:off x="7125183" y="3795444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EC094859-F620-EFDD-75E1-B77BB1333E3C}"/>
              </a:ext>
            </a:extLst>
          </p:cNvPr>
          <p:cNvCxnSpPr>
            <a:cxnSpLocks/>
          </p:cNvCxnSpPr>
          <p:nvPr/>
        </p:nvCxnSpPr>
        <p:spPr>
          <a:xfrm>
            <a:off x="1061145" y="3108307"/>
            <a:ext cx="0" cy="767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6E164C10-AF52-C4A0-85F3-C8F346BA788C}"/>
              </a:ext>
            </a:extLst>
          </p:cNvPr>
          <p:cNvCxnSpPr>
            <a:cxnSpLocks/>
          </p:cNvCxnSpPr>
          <p:nvPr/>
        </p:nvCxnSpPr>
        <p:spPr>
          <a:xfrm>
            <a:off x="3353298" y="3108307"/>
            <a:ext cx="0" cy="767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33FAC122-CA87-EBB1-02C9-5CAE894D90A5}"/>
              </a:ext>
            </a:extLst>
          </p:cNvPr>
          <p:cNvCxnSpPr>
            <a:cxnSpLocks/>
          </p:cNvCxnSpPr>
          <p:nvPr/>
        </p:nvCxnSpPr>
        <p:spPr>
          <a:xfrm>
            <a:off x="2813548" y="3108307"/>
            <a:ext cx="0" cy="767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F4992022-5EAB-61F9-5062-83188C7022CE}"/>
              </a:ext>
            </a:extLst>
          </p:cNvPr>
          <p:cNvCxnSpPr>
            <a:cxnSpLocks/>
          </p:cNvCxnSpPr>
          <p:nvPr/>
        </p:nvCxnSpPr>
        <p:spPr>
          <a:xfrm>
            <a:off x="7352018" y="3105682"/>
            <a:ext cx="0" cy="767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B86BB144-8424-E361-BDF3-97525B3227A1}"/>
              </a:ext>
            </a:extLst>
          </p:cNvPr>
          <p:cNvCxnSpPr>
            <a:cxnSpLocks/>
          </p:cNvCxnSpPr>
          <p:nvPr/>
        </p:nvCxnSpPr>
        <p:spPr>
          <a:xfrm>
            <a:off x="3067548" y="4429107"/>
            <a:ext cx="0" cy="767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A154CB70-6038-3C64-6894-6A1CF6BD8A7C}"/>
              </a:ext>
            </a:extLst>
          </p:cNvPr>
          <p:cNvCxnSpPr>
            <a:cxnSpLocks/>
          </p:cNvCxnSpPr>
          <p:nvPr/>
        </p:nvCxnSpPr>
        <p:spPr>
          <a:xfrm>
            <a:off x="5456095" y="3109156"/>
            <a:ext cx="0" cy="767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53BC5B25-174F-C36B-9C71-8E3B9D9327F7}"/>
              </a:ext>
            </a:extLst>
          </p:cNvPr>
          <p:cNvCxnSpPr>
            <a:cxnSpLocks/>
          </p:cNvCxnSpPr>
          <p:nvPr/>
        </p:nvCxnSpPr>
        <p:spPr>
          <a:xfrm>
            <a:off x="5058029" y="4425932"/>
            <a:ext cx="0" cy="767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493DE1B3-FAF6-30E5-4918-076BD29AAC10}"/>
              </a:ext>
            </a:extLst>
          </p:cNvPr>
          <p:cNvCxnSpPr>
            <a:cxnSpLocks/>
          </p:cNvCxnSpPr>
          <p:nvPr/>
        </p:nvCxnSpPr>
        <p:spPr>
          <a:xfrm>
            <a:off x="5738670" y="4425517"/>
            <a:ext cx="0" cy="767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6F7BD204-D9B5-5C40-6C7D-850A16F8B47C}"/>
              </a:ext>
            </a:extLst>
          </p:cNvPr>
          <p:cNvCxnSpPr>
            <a:cxnSpLocks/>
          </p:cNvCxnSpPr>
          <p:nvPr/>
        </p:nvCxnSpPr>
        <p:spPr>
          <a:xfrm>
            <a:off x="5764070" y="5761184"/>
            <a:ext cx="0" cy="767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EA9D8EA9-CE18-60D9-026D-67C0C34F0723}"/>
              </a:ext>
            </a:extLst>
          </p:cNvPr>
          <p:cNvCxnSpPr>
            <a:cxnSpLocks/>
          </p:cNvCxnSpPr>
          <p:nvPr/>
        </p:nvCxnSpPr>
        <p:spPr>
          <a:xfrm>
            <a:off x="7672693" y="4418483"/>
            <a:ext cx="0" cy="767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5A5A712D-DA5C-3319-9F73-A7E03C13F8DC}"/>
              </a:ext>
            </a:extLst>
          </p:cNvPr>
          <p:cNvCxnSpPr>
            <a:cxnSpLocks/>
          </p:cNvCxnSpPr>
          <p:nvPr/>
        </p:nvCxnSpPr>
        <p:spPr>
          <a:xfrm>
            <a:off x="9207921" y="3109156"/>
            <a:ext cx="0" cy="767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E789AC30-02FD-15B4-285E-2A344CD4B587}"/>
              </a:ext>
            </a:extLst>
          </p:cNvPr>
          <p:cNvCxnSpPr>
            <a:cxnSpLocks/>
          </p:cNvCxnSpPr>
          <p:nvPr/>
        </p:nvCxnSpPr>
        <p:spPr>
          <a:xfrm>
            <a:off x="9603914" y="4428692"/>
            <a:ext cx="0" cy="767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1F89A0D0-A861-155F-8179-139A1FF9317F}"/>
              </a:ext>
            </a:extLst>
          </p:cNvPr>
          <p:cNvCxnSpPr>
            <a:cxnSpLocks/>
          </p:cNvCxnSpPr>
          <p:nvPr/>
        </p:nvCxnSpPr>
        <p:spPr>
          <a:xfrm>
            <a:off x="9019578" y="4428692"/>
            <a:ext cx="0" cy="767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876888BF-D264-2536-8BB1-D71A263733A5}"/>
              </a:ext>
            </a:extLst>
          </p:cNvPr>
          <p:cNvCxnSpPr>
            <a:cxnSpLocks/>
          </p:cNvCxnSpPr>
          <p:nvPr/>
        </p:nvCxnSpPr>
        <p:spPr>
          <a:xfrm flipH="1">
            <a:off x="3615070" y="1732808"/>
            <a:ext cx="1803072" cy="9359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8566D21B-4447-C8D3-E88F-D8E0FB7DC1A4}"/>
              </a:ext>
            </a:extLst>
          </p:cNvPr>
          <p:cNvCxnSpPr>
            <a:cxnSpLocks/>
          </p:cNvCxnSpPr>
          <p:nvPr/>
        </p:nvCxnSpPr>
        <p:spPr>
          <a:xfrm flipH="1">
            <a:off x="1616149" y="1540422"/>
            <a:ext cx="3679532" cy="11389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A61484F6-7E47-26D7-75F0-C05D7C9A13A3}"/>
              </a:ext>
            </a:extLst>
          </p:cNvPr>
          <p:cNvCxnSpPr>
            <a:cxnSpLocks/>
          </p:cNvCxnSpPr>
          <p:nvPr/>
        </p:nvCxnSpPr>
        <p:spPr>
          <a:xfrm flipH="1">
            <a:off x="5624623" y="2030819"/>
            <a:ext cx="85061" cy="5103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8A4A4C7B-7070-AA0F-7243-DADB24C4EC3E}"/>
              </a:ext>
            </a:extLst>
          </p:cNvPr>
          <p:cNvCxnSpPr>
            <a:cxnSpLocks/>
          </p:cNvCxnSpPr>
          <p:nvPr/>
        </p:nvCxnSpPr>
        <p:spPr>
          <a:xfrm>
            <a:off x="6230679" y="1807535"/>
            <a:ext cx="616688" cy="7123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275BFEF8-6106-A274-2A64-D8C44E9A6AD0}"/>
              </a:ext>
            </a:extLst>
          </p:cNvPr>
          <p:cNvCxnSpPr>
            <a:cxnSpLocks/>
          </p:cNvCxnSpPr>
          <p:nvPr/>
        </p:nvCxnSpPr>
        <p:spPr>
          <a:xfrm>
            <a:off x="6379535" y="1658679"/>
            <a:ext cx="2243470" cy="9675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9DFFAFF7-2DE9-53F1-166E-851D8A836EDE}"/>
              </a:ext>
            </a:extLst>
          </p:cNvPr>
          <p:cNvCxnSpPr>
            <a:cxnSpLocks/>
          </p:cNvCxnSpPr>
          <p:nvPr/>
        </p:nvCxnSpPr>
        <p:spPr>
          <a:xfrm>
            <a:off x="5460589" y="3567893"/>
            <a:ext cx="0" cy="2918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23EB5F65-859C-36B2-F538-57704CD25FFC}"/>
              </a:ext>
            </a:extLst>
          </p:cNvPr>
          <p:cNvCxnSpPr>
            <a:cxnSpLocks/>
          </p:cNvCxnSpPr>
          <p:nvPr/>
        </p:nvCxnSpPr>
        <p:spPr>
          <a:xfrm>
            <a:off x="5479899" y="4872327"/>
            <a:ext cx="0" cy="2918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0CAC06CA-491D-7E3F-2061-FB557307F07F}"/>
              </a:ext>
            </a:extLst>
          </p:cNvPr>
          <p:cNvCxnSpPr>
            <a:cxnSpLocks/>
          </p:cNvCxnSpPr>
          <p:nvPr/>
        </p:nvCxnSpPr>
        <p:spPr>
          <a:xfrm>
            <a:off x="3081966" y="3535259"/>
            <a:ext cx="0" cy="2918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F028C044-AE7B-F67C-9795-50EA3A7A4C8D}"/>
              </a:ext>
            </a:extLst>
          </p:cNvPr>
          <p:cNvCxnSpPr>
            <a:cxnSpLocks/>
          </p:cNvCxnSpPr>
          <p:nvPr/>
        </p:nvCxnSpPr>
        <p:spPr>
          <a:xfrm>
            <a:off x="7376563" y="3557588"/>
            <a:ext cx="0" cy="2918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2BDE780E-E10C-EE07-9ADA-8B4BD2E29D8A}"/>
              </a:ext>
            </a:extLst>
          </p:cNvPr>
          <p:cNvCxnSpPr>
            <a:cxnSpLocks/>
          </p:cNvCxnSpPr>
          <p:nvPr/>
        </p:nvCxnSpPr>
        <p:spPr>
          <a:xfrm>
            <a:off x="9234463" y="3649516"/>
            <a:ext cx="0" cy="2918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0174E7E5-4DD6-9B87-DF20-78EC1178A006}"/>
              </a:ext>
            </a:extLst>
          </p:cNvPr>
          <p:cNvCxnSpPr>
            <a:cxnSpLocks/>
          </p:cNvCxnSpPr>
          <p:nvPr/>
        </p:nvCxnSpPr>
        <p:spPr>
          <a:xfrm>
            <a:off x="1072249" y="3557588"/>
            <a:ext cx="0" cy="2918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A3435732-1520-4ED7-7B9B-14AFAADE2C6B}"/>
              </a:ext>
            </a:extLst>
          </p:cNvPr>
          <p:cNvCxnSpPr>
            <a:cxnSpLocks/>
          </p:cNvCxnSpPr>
          <p:nvPr/>
        </p:nvCxnSpPr>
        <p:spPr>
          <a:xfrm>
            <a:off x="3089667" y="4872327"/>
            <a:ext cx="0" cy="2918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9438BCA7-AE34-4FC8-6354-07B824AB9072}"/>
              </a:ext>
            </a:extLst>
          </p:cNvPr>
          <p:cNvCxnSpPr>
            <a:cxnSpLocks/>
          </p:cNvCxnSpPr>
          <p:nvPr/>
        </p:nvCxnSpPr>
        <p:spPr>
          <a:xfrm>
            <a:off x="4280793" y="2884295"/>
            <a:ext cx="0" cy="390274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3383FCC9-60F5-D025-04B9-85C0EFD26B65}"/>
              </a:ext>
            </a:extLst>
          </p:cNvPr>
          <p:cNvSpPr txBox="1"/>
          <p:nvPr/>
        </p:nvSpPr>
        <p:spPr>
          <a:xfrm>
            <a:off x="10403477" y="6515153"/>
            <a:ext cx="15103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”CO</a:t>
            </a:r>
            <a:r>
              <a:rPr lang="da-DK" sz="1200" baseline="-25000" dirty="0"/>
              <a:t>2</a:t>
            </a:r>
            <a:r>
              <a:rPr lang="da-DK" sz="1200" dirty="0"/>
              <a:t>RR at the end”</a:t>
            </a:r>
          </a:p>
        </p:txBody>
      </p: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77BBBDA3-59BD-8B79-51B2-C3D740C67C00}"/>
              </a:ext>
            </a:extLst>
          </p:cNvPr>
          <p:cNvCxnSpPr>
            <a:cxnSpLocks/>
          </p:cNvCxnSpPr>
          <p:nvPr/>
        </p:nvCxnSpPr>
        <p:spPr>
          <a:xfrm>
            <a:off x="6428560" y="1566494"/>
            <a:ext cx="3959449" cy="11448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3" name="Picture 122" descr="A picture containing antenna&#10;&#10;Description automatically generated">
            <a:extLst>
              <a:ext uri="{FF2B5EF4-FFF2-40B4-BE49-F238E27FC236}">
                <a16:creationId xmlns:a16="http://schemas.microsoft.com/office/drawing/2014/main" id="{D4AAF295-EE98-8FE3-8026-C54940A4219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751"/>
          <a:stretch/>
        </p:blipFill>
        <p:spPr>
          <a:xfrm>
            <a:off x="10336772" y="3183100"/>
            <a:ext cx="1570016" cy="287608"/>
          </a:xfrm>
          <a:prstGeom prst="rect">
            <a:avLst/>
          </a:prstGeom>
        </p:spPr>
      </p:pic>
      <p:sp>
        <p:nvSpPr>
          <p:cNvPr id="125" name="Oval 124">
            <a:extLst>
              <a:ext uri="{FF2B5EF4-FFF2-40B4-BE49-F238E27FC236}">
                <a16:creationId xmlns:a16="http://schemas.microsoft.com/office/drawing/2014/main" id="{148C1D59-6B51-9E9C-221A-545334E36D61}"/>
              </a:ext>
            </a:extLst>
          </p:cNvPr>
          <p:cNvSpPr>
            <a:spLocks noChangeAspect="1"/>
          </p:cNvSpPr>
          <p:nvPr/>
        </p:nvSpPr>
        <p:spPr>
          <a:xfrm>
            <a:off x="10932132" y="2789889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3E8E3C03-E7D2-05D1-3205-2A6E8C36E68E}"/>
              </a:ext>
            </a:extLst>
          </p:cNvPr>
          <p:cNvSpPr>
            <a:spLocks noChangeAspect="1"/>
          </p:cNvSpPr>
          <p:nvPr/>
        </p:nvSpPr>
        <p:spPr>
          <a:xfrm>
            <a:off x="11239068" y="2744743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896006DB-82EB-DBCF-B03E-8A7E3FD48F0A}"/>
              </a:ext>
            </a:extLst>
          </p:cNvPr>
          <p:cNvSpPr>
            <a:spLocks noChangeAspect="1"/>
          </p:cNvSpPr>
          <p:nvPr/>
        </p:nvSpPr>
        <p:spPr>
          <a:xfrm>
            <a:off x="10749110" y="2636903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3360E57D-25FD-B7B3-A765-EE6C90323D8F}"/>
              </a:ext>
            </a:extLst>
          </p:cNvPr>
          <p:cNvSpPr>
            <a:spLocks noChangeAspect="1"/>
          </p:cNvSpPr>
          <p:nvPr/>
        </p:nvSpPr>
        <p:spPr>
          <a:xfrm>
            <a:off x="10687210" y="2744743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137" name="Picture 136" descr="A picture containing antenna&#10;&#10;Description automatically generated">
            <a:extLst>
              <a:ext uri="{FF2B5EF4-FFF2-40B4-BE49-F238E27FC236}">
                <a16:creationId xmlns:a16="http://schemas.microsoft.com/office/drawing/2014/main" id="{0C99848E-E3CA-0F73-BC8C-E3DC234C61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751"/>
          <a:stretch/>
        </p:blipFill>
        <p:spPr>
          <a:xfrm>
            <a:off x="10336772" y="4502251"/>
            <a:ext cx="1570016" cy="287608"/>
          </a:xfrm>
          <a:prstGeom prst="rect">
            <a:avLst/>
          </a:prstGeom>
        </p:spPr>
      </p:pic>
      <p:sp>
        <p:nvSpPr>
          <p:cNvPr id="138" name="Oval 137">
            <a:extLst>
              <a:ext uri="{FF2B5EF4-FFF2-40B4-BE49-F238E27FC236}">
                <a16:creationId xmlns:a16="http://schemas.microsoft.com/office/drawing/2014/main" id="{C8A69C13-4828-C58E-F46F-2240962D9018}"/>
              </a:ext>
            </a:extLst>
          </p:cNvPr>
          <p:cNvSpPr>
            <a:spLocks noChangeAspect="1"/>
          </p:cNvSpPr>
          <p:nvPr/>
        </p:nvSpPr>
        <p:spPr>
          <a:xfrm>
            <a:off x="10938482" y="3941896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39" name="Oval 138">
            <a:extLst>
              <a:ext uri="{FF2B5EF4-FFF2-40B4-BE49-F238E27FC236}">
                <a16:creationId xmlns:a16="http://schemas.microsoft.com/office/drawing/2014/main" id="{0B2C1D78-C176-DBE4-11E0-DF9C274BEC59}"/>
              </a:ext>
            </a:extLst>
          </p:cNvPr>
          <p:cNvSpPr>
            <a:spLocks noChangeAspect="1"/>
          </p:cNvSpPr>
          <p:nvPr/>
        </p:nvSpPr>
        <p:spPr>
          <a:xfrm>
            <a:off x="11255250" y="3926246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40" name="Oval 139">
            <a:extLst>
              <a:ext uri="{FF2B5EF4-FFF2-40B4-BE49-F238E27FC236}">
                <a16:creationId xmlns:a16="http://schemas.microsoft.com/office/drawing/2014/main" id="{014B8CD4-2612-F8AF-D71A-7083DDBC3A2B}"/>
              </a:ext>
            </a:extLst>
          </p:cNvPr>
          <p:cNvSpPr>
            <a:spLocks noChangeAspect="1"/>
          </p:cNvSpPr>
          <p:nvPr/>
        </p:nvSpPr>
        <p:spPr>
          <a:xfrm>
            <a:off x="10693560" y="4014734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D898ACD2-6D9C-FA6F-EFB4-E1A8C8D4FA98}"/>
              </a:ext>
            </a:extLst>
          </p:cNvPr>
          <p:cNvCxnSpPr>
            <a:cxnSpLocks/>
          </p:cNvCxnSpPr>
          <p:nvPr/>
        </p:nvCxnSpPr>
        <p:spPr>
          <a:xfrm>
            <a:off x="11091035" y="3113495"/>
            <a:ext cx="0" cy="767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86889B7E-72EA-06C4-2129-99DD18E12174}"/>
              </a:ext>
            </a:extLst>
          </p:cNvPr>
          <p:cNvCxnSpPr>
            <a:cxnSpLocks/>
          </p:cNvCxnSpPr>
          <p:nvPr/>
        </p:nvCxnSpPr>
        <p:spPr>
          <a:xfrm>
            <a:off x="11102139" y="3562776"/>
            <a:ext cx="0" cy="2918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3" name="Picture 142" descr="A picture containing antenna&#10;&#10;Description automatically generated">
            <a:extLst>
              <a:ext uri="{FF2B5EF4-FFF2-40B4-BE49-F238E27FC236}">
                <a16:creationId xmlns:a16="http://schemas.microsoft.com/office/drawing/2014/main" id="{0BC15574-6677-3BF1-A46F-4470BF0597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751"/>
          <a:stretch/>
        </p:blipFill>
        <p:spPr>
          <a:xfrm>
            <a:off x="10329111" y="5823179"/>
            <a:ext cx="1570016" cy="287608"/>
          </a:xfrm>
          <a:prstGeom prst="rect">
            <a:avLst/>
          </a:prstGeom>
        </p:spPr>
      </p:pic>
      <p:sp>
        <p:nvSpPr>
          <p:cNvPr id="144" name="Oval 143">
            <a:extLst>
              <a:ext uri="{FF2B5EF4-FFF2-40B4-BE49-F238E27FC236}">
                <a16:creationId xmlns:a16="http://schemas.microsoft.com/office/drawing/2014/main" id="{DF9028B8-806E-52D4-B758-378D54307DFD}"/>
              </a:ext>
            </a:extLst>
          </p:cNvPr>
          <p:cNvSpPr>
            <a:spLocks noChangeAspect="1"/>
          </p:cNvSpPr>
          <p:nvPr/>
        </p:nvSpPr>
        <p:spPr>
          <a:xfrm>
            <a:off x="11215959" y="5429968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45" name="Oval 144">
            <a:extLst>
              <a:ext uri="{FF2B5EF4-FFF2-40B4-BE49-F238E27FC236}">
                <a16:creationId xmlns:a16="http://schemas.microsoft.com/office/drawing/2014/main" id="{A56A453F-2848-A25D-E1EF-DE48C85C6A4A}"/>
              </a:ext>
            </a:extLst>
          </p:cNvPr>
          <p:cNvSpPr>
            <a:spLocks noChangeAspect="1"/>
          </p:cNvSpPr>
          <p:nvPr/>
        </p:nvSpPr>
        <p:spPr>
          <a:xfrm>
            <a:off x="11254947" y="5178678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46" name="Oval 145">
            <a:extLst>
              <a:ext uri="{FF2B5EF4-FFF2-40B4-BE49-F238E27FC236}">
                <a16:creationId xmlns:a16="http://schemas.microsoft.com/office/drawing/2014/main" id="{C8C9DBC0-1AB0-640C-B7C5-308755143B19}"/>
              </a:ext>
            </a:extLst>
          </p:cNvPr>
          <p:cNvSpPr>
            <a:spLocks noChangeAspect="1"/>
          </p:cNvSpPr>
          <p:nvPr/>
        </p:nvSpPr>
        <p:spPr>
          <a:xfrm>
            <a:off x="10774713" y="5157123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47" name="Oval 146">
            <a:extLst>
              <a:ext uri="{FF2B5EF4-FFF2-40B4-BE49-F238E27FC236}">
                <a16:creationId xmlns:a16="http://schemas.microsoft.com/office/drawing/2014/main" id="{08ED4D89-7B46-EC5A-2148-31F04B7C9666}"/>
              </a:ext>
            </a:extLst>
          </p:cNvPr>
          <p:cNvSpPr>
            <a:spLocks noChangeAspect="1"/>
          </p:cNvSpPr>
          <p:nvPr/>
        </p:nvSpPr>
        <p:spPr>
          <a:xfrm>
            <a:off x="10683317" y="5261788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48" name="Oval 147">
            <a:extLst>
              <a:ext uri="{FF2B5EF4-FFF2-40B4-BE49-F238E27FC236}">
                <a16:creationId xmlns:a16="http://schemas.microsoft.com/office/drawing/2014/main" id="{D838267A-B4C2-C0B0-B3A2-3172332ADA53}"/>
              </a:ext>
            </a:extLst>
          </p:cNvPr>
          <p:cNvSpPr>
            <a:spLocks noChangeAspect="1"/>
          </p:cNvSpPr>
          <p:nvPr/>
        </p:nvSpPr>
        <p:spPr>
          <a:xfrm>
            <a:off x="10585417" y="5405788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080A8A3D-B098-9220-323D-31F6A52E4509}"/>
              </a:ext>
            </a:extLst>
          </p:cNvPr>
          <p:cNvCxnSpPr>
            <a:cxnSpLocks/>
          </p:cNvCxnSpPr>
          <p:nvPr/>
        </p:nvCxnSpPr>
        <p:spPr>
          <a:xfrm>
            <a:off x="11371472" y="5754124"/>
            <a:ext cx="0" cy="767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A6F6D997-4F74-AC47-5830-52D2A561D608}"/>
              </a:ext>
            </a:extLst>
          </p:cNvPr>
          <p:cNvCxnSpPr>
            <a:cxnSpLocks/>
          </p:cNvCxnSpPr>
          <p:nvPr/>
        </p:nvCxnSpPr>
        <p:spPr>
          <a:xfrm>
            <a:off x="11087301" y="4865267"/>
            <a:ext cx="0" cy="2918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95327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23064-6770-60DD-23B5-AA80A1F0E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DFT data from Jack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A47862-DB76-4823-78B0-D7F4E18107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27.04.2023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C7C6A8-25F9-CB03-14F3-52367610F6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13</a:t>
            </a:fld>
            <a:endParaRPr lang="da-DK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A2DA08-D55D-4E0C-8757-7051A094A0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198" y="1082732"/>
            <a:ext cx="7113479" cy="5330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1445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3C4803-0352-EDCE-6A73-3578A3D487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620714"/>
            <a:ext cx="5507037" cy="441170"/>
          </a:xfrm>
        </p:spPr>
        <p:txBody>
          <a:bodyPr/>
          <a:lstStyle/>
          <a:p>
            <a:r>
              <a:rPr lang="da-DK" dirty="0"/>
              <a:t>Formic acid oxidation reactions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6A256D-B9F7-B3A8-105B-2B59061BE0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28.04.2023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A92B6B-89B9-22DE-BB77-EE71C61DC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14</a:t>
            </a:fld>
            <a:endParaRPr lang="da-DK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56BB393-9E25-2BC6-C7CF-18177610EBEA}"/>
              </a:ext>
            </a:extLst>
          </p:cNvPr>
          <p:cNvSpPr>
            <a:spLocks noChangeAspect="1"/>
          </p:cNvSpPr>
          <p:nvPr/>
        </p:nvSpPr>
        <p:spPr>
          <a:xfrm>
            <a:off x="5663064" y="1415002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534B5C0-4D2C-E959-5D14-BBE34E8522E6}"/>
              </a:ext>
            </a:extLst>
          </p:cNvPr>
          <p:cNvSpPr>
            <a:spLocks noChangeAspect="1"/>
          </p:cNvSpPr>
          <p:nvPr/>
        </p:nvSpPr>
        <p:spPr>
          <a:xfrm>
            <a:off x="5970000" y="1369856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2C3B81D-20D7-F9C8-E1A0-5127C4B3D54A}"/>
              </a:ext>
            </a:extLst>
          </p:cNvPr>
          <p:cNvSpPr>
            <a:spLocks noChangeAspect="1"/>
          </p:cNvSpPr>
          <p:nvPr/>
        </p:nvSpPr>
        <p:spPr>
          <a:xfrm>
            <a:off x="5480042" y="1265191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F8216C7-502F-C8DA-6615-17B1FCEAC6CC}"/>
              </a:ext>
            </a:extLst>
          </p:cNvPr>
          <p:cNvSpPr>
            <a:spLocks noChangeAspect="1"/>
          </p:cNvSpPr>
          <p:nvPr/>
        </p:nvSpPr>
        <p:spPr>
          <a:xfrm>
            <a:off x="5767967" y="1732808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4B09279-71CA-1474-B77C-2F7F5324ACD9}"/>
              </a:ext>
            </a:extLst>
          </p:cNvPr>
          <p:cNvSpPr>
            <a:spLocks noChangeAspect="1"/>
          </p:cNvSpPr>
          <p:nvPr/>
        </p:nvSpPr>
        <p:spPr>
          <a:xfrm>
            <a:off x="5418142" y="1369856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12" name="Picture 11" descr="A picture containing antenna&#10;&#10;Description automatically generated">
            <a:extLst>
              <a:ext uri="{FF2B5EF4-FFF2-40B4-BE49-F238E27FC236}">
                <a16:creationId xmlns:a16="http://schemas.microsoft.com/office/drawing/2014/main" id="{5FF11BA9-54CD-0A51-4667-58BA369AEF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751"/>
          <a:stretch/>
        </p:blipFill>
        <p:spPr>
          <a:xfrm>
            <a:off x="306882" y="3177912"/>
            <a:ext cx="1570016" cy="287608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FCCB9F58-2517-459B-D5C3-A76F9CBD7397}"/>
              </a:ext>
            </a:extLst>
          </p:cNvPr>
          <p:cNvSpPr>
            <a:spLocks noChangeAspect="1"/>
          </p:cNvSpPr>
          <p:nvPr/>
        </p:nvSpPr>
        <p:spPr>
          <a:xfrm>
            <a:off x="11060788" y="727851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ACCC382-CCF1-B8B8-55C9-95C606F26AC8}"/>
              </a:ext>
            </a:extLst>
          </p:cNvPr>
          <p:cNvSpPr>
            <a:spLocks noChangeAspect="1"/>
          </p:cNvSpPr>
          <p:nvPr/>
        </p:nvSpPr>
        <p:spPr>
          <a:xfrm>
            <a:off x="10867539" y="580376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24E7D72-9D3B-64EA-F232-EC4DD82E56C9}"/>
              </a:ext>
            </a:extLst>
          </p:cNvPr>
          <p:cNvSpPr>
            <a:spLocks noChangeAspect="1"/>
          </p:cNvSpPr>
          <p:nvPr/>
        </p:nvSpPr>
        <p:spPr>
          <a:xfrm>
            <a:off x="11551618" y="560383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91AB0F2-1E2D-BBE9-0DF9-79CEC43E6C6E}"/>
              </a:ext>
            </a:extLst>
          </p:cNvPr>
          <p:cNvCxnSpPr/>
          <p:nvPr/>
        </p:nvCxnSpPr>
        <p:spPr>
          <a:xfrm>
            <a:off x="11754442" y="963774"/>
            <a:ext cx="0" cy="18802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86E5471C-1F44-674B-AD11-B58842CAC34D}"/>
              </a:ext>
            </a:extLst>
          </p:cNvPr>
          <p:cNvSpPr>
            <a:spLocks noChangeAspect="1"/>
          </p:cNvSpPr>
          <p:nvPr/>
        </p:nvSpPr>
        <p:spPr>
          <a:xfrm>
            <a:off x="902242" y="2784701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2D54B30-9A9D-EA39-C97E-EE619D09CB37}"/>
              </a:ext>
            </a:extLst>
          </p:cNvPr>
          <p:cNvSpPr>
            <a:spLocks noChangeAspect="1"/>
          </p:cNvSpPr>
          <p:nvPr/>
        </p:nvSpPr>
        <p:spPr>
          <a:xfrm>
            <a:off x="1209178" y="2739555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36AB0D7-A942-B408-1004-325B777FEEB5}"/>
              </a:ext>
            </a:extLst>
          </p:cNvPr>
          <p:cNvSpPr>
            <a:spLocks noChangeAspect="1"/>
          </p:cNvSpPr>
          <p:nvPr/>
        </p:nvSpPr>
        <p:spPr>
          <a:xfrm>
            <a:off x="719220" y="2631715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896BD2E-533A-3312-F906-97F8F8C75369}"/>
              </a:ext>
            </a:extLst>
          </p:cNvPr>
          <p:cNvSpPr>
            <a:spLocks noChangeAspect="1"/>
          </p:cNvSpPr>
          <p:nvPr/>
        </p:nvSpPr>
        <p:spPr>
          <a:xfrm>
            <a:off x="657320" y="2739555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22" name="Picture 21" descr="A picture containing antenna&#10;&#10;Description automatically generated">
            <a:extLst>
              <a:ext uri="{FF2B5EF4-FFF2-40B4-BE49-F238E27FC236}">
                <a16:creationId xmlns:a16="http://schemas.microsoft.com/office/drawing/2014/main" id="{B5767AC7-4E64-07BD-C95F-1DA85C9B6A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751"/>
          <a:stretch/>
        </p:blipFill>
        <p:spPr>
          <a:xfrm>
            <a:off x="306882" y="4497063"/>
            <a:ext cx="1570016" cy="287608"/>
          </a:xfrm>
          <a:prstGeom prst="rect">
            <a:avLst/>
          </a:prstGeom>
        </p:spPr>
      </p:pic>
      <p:sp>
        <p:nvSpPr>
          <p:cNvPr id="23" name="Oval 22">
            <a:extLst>
              <a:ext uri="{FF2B5EF4-FFF2-40B4-BE49-F238E27FC236}">
                <a16:creationId xmlns:a16="http://schemas.microsoft.com/office/drawing/2014/main" id="{08D5A684-5161-9B29-AA69-2CB4A8105302}"/>
              </a:ext>
            </a:extLst>
          </p:cNvPr>
          <p:cNvSpPr>
            <a:spLocks noChangeAspect="1"/>
          </p:cNvSpPr>
          <p:nvPr/>
        </p:nvSpPr>
        <p:spPr>
          <a:xfrm>
            <a:off x="908592" y="3936708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94B2B74-968D-6238-69BB-BF7DB81D67FB}"/>
              </a:ext>
            </a:extLst>
          </p:cNvPr>
          <p:cNvSpPr>
            <a:spLocks noChangeAspect="1"/>
          </p:cNvSpPr>
          <p:nvPr/>
        </p:nvSpPr>
        <p:spPr>
          <a:xfrm>
            <a:off x="1225360" y="3921058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718BE588-93E0-561F-1AA0-E3154B8061A9}"/>
              </a:ext>
            </a:extLst>
          </p:cNvPr>
          <p:cNvSpPr>
            <a:spLocks noChangeAspect="1"/>
          </p:cNvSpPr>
          <p:nvPr/>
        </p:nvSpPr>
        <p:spPr>
          <a:xfrm>
            <a:off x="663670" y="4009546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27" name="Picture 26" descr="A picture containing antenna&#10;&#10;Description automatically generated">
            <a:extLst>
              <a:ext uri="{FF2B5EF4-FFF2-40B4-BE49-F238E27FC236}">
                <a16:creationId xmlns:a16="http://schemas.microsoft.com/office/drawing/2014/main" id="{B5DFDAD3-5628-74DF-1AF0-32A7AB423C0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751"/>
          <a:stretch/>
        </p:blipFill>
        <p:spPr>
          <a:xfrm>
            <a:off x="2316437" y="3177912"/>
            <a:ext cx="1570016" cy="287608"/>
          </a:xfrm>
          <a:prstGeom prst="rect">
            <a:avLst/>
          </a:prstGeom>
        </p:spPr>
      </p:pic>
      <p:sp>
        <p:nvSpPr>
          <p:cNvPr id="28" name="Oval 27">
            <a:extLst>
              <a:ext uri="{FF2B5EF4-FFF2-40B4-BE49-F238E27FC236}">
                <a16:creationId xmlns:a16="http://schemas.microsoft.com/office/drawing/2014/main" id="{E70775AC-50D0-FF67-9215-9016B3609CBE}"/>
              </a:ext>
            </a:extLst>
          </p:cNvPr>
          <p:cNvSpPr>
            <a:spLocks noChangeAspect="1"/>
          </p:cNvSpPr>
          <p:nvPr/>
        </p:nvSpPr>
        <p:spPr>
          <a:xfrm>
            <a:off x="2923063" y="2725392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5A24FF85-80DA-D012-16E3-7326A45F8BEF}"/>
              </a:ext>
            </a:extLst>
          </p:cNvPr>
          <p:cNvSpPr>
            <a:spLocks noChangeAspect="1"/>
          </p:cNvSpPr>
          <p:nvPr/>
        </p:nvSpPr>
        <p:spPr>
          <a:xfrm>
            <a:off x="3229999" y="2857156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0B276B27-DB20-2409-5718-C6CC2966F56C}"/>
              </a:ext>
            </a:extLst>
          </p:cNvPr>
          <p:cNvSpPr>
            <a:spLocks noChangeAspect="1"/>
          </p:cNvSpPr>
          <p:nvPr/>
        </p:nvSpPr>
        <p:spPr>
          <a:xfrm>
            <a:off x="3029128" y="2615379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9645FA4-8EE6-B879-697E-829E2B949AFC}"/>
              </a:ext>
            </a:extLst>
          </p:cNvPr>
          <p:cNvSpPr>
            <a:spLocks noChangeAspect="1"/>
          </p:cNvSpPr>
          <p:nvPr/>
        </p:nvSpPr>
        <p:spPr>
          <a:xfrm>
            <a:off x="2692160" y="2857156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33" name="Picture 32" descr="A picture containing antenna&#10;&#10;Description automatically generated">
            <a:extLst>
              <a:ext uri="{FF2B5EF4-FFF2-40B4-BE49-F238E27FC236}">
                <a16:creationId xmlns:a16="http://schemas.microsoft.com/office/drawing/2014/main" id="{E82C6883-2235-1B0F-5F33-EBE41E8079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751"/>
          <a:stretch/>
        </p:blipFill>
        <p:spPr>
          <a:xfrm>
            <a:off x="2316437" y="4501558"/>
            <a:ext cx="1570016" cy="287608"/>
          </a:xfrm>
          <a:prstGeom prst="rect">
            <a:avLst/>
          </a:prstGeom>
        </p:spPr>
      </p:pic>
      <p:sp>
        <p:nvSpPr>
          <p:cNvPr id="34" name="Oval 33">
            <a:extLst>
              <a:ext uri="{FF2B5EF4-FFF2-40B4-BE49-F238E27FC236}">
                <a16:creationId xmlns:a16="http://schemas.microsoft.com/office/drawing/2014/main" id="{7669E264-18C0-4B87-DE9D-8420C824ABEE}"/>
              </a:ext>
            </a:extLst>
          </p:cNvPr>
          <p:cNvSpPr>
            <a:spLocks noChangeAspect="1"/>
          </p:cNvSpPr>
          <p:nvPr/>
        </p:nvSpPr>
        <p:spPr>
          <a:xfrm>
            <a:off x="3073647" y="3902792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65F916A9-D990-A894-C2A2-2145BB46D666}"/>
              </a:ext>
            </a:extLst>
          </p:cNvPr>
          <p:cNvSpPr>
            <a:spLocks noChangeAspect="1"/>
          </p:cNvSpPr>
          <p:nvPr/>
        </p:nvSpPr>
        <p:spPr>
          <a:xfrm>
            <a:off x="2943504" y="3701115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D728E256-DC94-314D-7916-083CA5D394CE}"/>
              </a:ext>
            </a:extLst>
          </p:cNvPr>
          <p:cNvSpPr>
            <a:spLocks noChangeAspect="1"/>
          </p:cNvSpPr>
          <p:nvPr/>
        </p:nvSpPr>
        <p:spPr>
          <a:xfrm>
            <a:off x="3392726" y="4000220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7F7FDC07-5FD0-EA3F-738D-9A9492F5D35B}"/>
              </a:ext>
            </a:extLst>
          </p:cNvPr>
          <p:cNvSpPr>
            <a:spLocks noChangeAspect="1"/>
          </p:cNvSpPr>
          <p:nvPr/>
        </p:nvSpPr>
        <p:spPr>
          <a:xfrm>
            <a:off x="2941066" y="4172207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44" name="Picture 43" descr="A picture containing antenna&#10;&#10;Description automatically generated">
            <a:extLst>
              <a:ext uri="{FF2B5EF4-FFF2-40B4-BE49-F238E27FC236}">
                <a16:creationId xmlns:a16="http://schemas.microsoft.com/office/drawing/2014/main" id="{7F55CF63-6FD6-E67E-8CE8-0448CF244F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751"/>
          <a:stretch/>
        </p:blipFill>
        <p:spPr>
          <a:xfrm>
            <a:off x="2316437" y="5830239"/>
            <a:ext cx="1570016" cy="287608"/>
          </a:xfrm>
          <a:prstGeom prst="rect">
            <a:avLst/>
          </a:prstGeom>
        </p:spPr>
      </p:pic>
      <p:sp>
        <p:nvSpPr>
          <p:cNvPr id="45" name="Oval 44">
            <a:extLst>
              <a:ext uri="{FF2B5EF4-FFF2-40B4-BE49-F238E27FC236}">
                <a16:creationId xmlns:a16="http://schemas.microsoft.com/office/drawing/2014/main" id="{FDA210F5-E5C4-66B3-1C77-814D77166BCA}"/>
              </a:ext>
            </a:extLst>
          </p:cNvPr>
          <p:cNvSpPr>
            <a:spLocks noChangeAspect="1"/>
          </p:cNvSpPr>
          <p:nvPr/>
        </p:nvSpPr>
        <p:spPr>
          <a:xfrm>
            <a:off x="2918147" y="5269884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06D0098F-1CFE-8084-276C-E89E06050D7C}"/>
              </a:ext>
            </a:extLst>
          </p:cNvPr>
          <p:cNvSpPr>
            <a:spLocks noChangeAspect="1"/>
          </p:cNvSpPr>
          <p:nvPr/>
        </p:nvSpPr>
        <p:spPr>
          <a:xfrm>
            <a:off x="3234915" y="5254234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4AB47F48-907C-893E-A6AC-AECFA736B658}"/>
              </a:ext>
            </a:extLst>
          </p:cNvPr>
          <p:cNvSpPr>
            <a:spLocks noChangeAspect="1"/>
          </p:cNvSpPr>
          <p:nvPr/>
        </p:nvSpPr>
        <p:spPr>
          <a:xfrm>
            <a:off x="2673225" y="5342722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48" name="Picture 47" descr="A picture containing antenna&#10;&#10;Description automatically generated">
            <a:extLst>
              <a:ext uri="{FF2B5EF4-FFF2-40B4-BE49-F238E27FC236}">
                <a16:creationId xmlns:a16="http://schemas.microsoft.com/office/drawing/2014/main" id="{42334584-CED3-4AE9-15AB-458A48B1D0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751"/>
          <a:stretch/>
        </p:blipFill>
        <p:spPr>
          <a:xfrm>
            <a:off x="4694891" y="3183712"/>
            <a:ext cx="1570016" cy="287608"/>
          </a:xfrm>
          <a:prstGeom prst="rect">
            <a:avLst/>
          </a:prstGeom>
        </p:spPr>
      </p:pic>
      <p:sp>
        <p:nvSpPr>
          <p:cNvPr id="49" name="Oval 48">
            <a:extLst>
              <a:ext uri="{FF2B5EF4-FFF2-40B4-BE49-F238E27FC236}">
                <a16:creationId xmlns:a16="http://schemas.microsoft.com/office/drawing/2014/main" id="{512F56EC-CD54-98FB-6C90-4590A37FC8A8}"/>
              </a:ext>
            </a:extLst>
          </p:cNvPr>
          <p:cNvSpPr>
            <a:spLocks noChangeAspect="1"/>
          </p:cNvSpPr>
          <p:nvPr/>
        </p:nvSpPr>
        <p:spPr>
          <a:xfrm>
            <a:off x="5296601" y="2790501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49459869-CDAD-5354-2CDB-2E121E9EFFC4}"/>
              </a:ext>
            </a:extLst>
          </p:cNvPr>
          <p:cNvSpPr>
            <a:spLocks noChangeAspect="1"/>
          </p:cNvSpPr>
          <p:nvPr/>
        </p:nvSpPr>
        <p:spPr>
          <a:xfrm>
            <a:off x="5603537" y="2745355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690EC757-CE48-18AF-4996-963EC2FA06DF}"/>
              </a:ext>
            </a:extLst>
          </p:cNvPr>
          <p:cNvSpPr>
            <a:spLocks noChangeAspect="1"/>
          </p:cNvSpPr>
          <p:nvPr/>
        </p:nvSpPr>
        <p:spPr>
          <a:xfrm>
            <a:off x="5113579" y="2640690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BE4228C1-7B57-12D6-F2CF-9026379A6383}"/>
              </a:ext>
            </a:extLst>
          </p:cNvPr>
          <p:cNvSpPr>
            <a:spLocks noChangeAspect="1"/>
          </p:cNvSpPr>
          <p:nvPr/>
        </p:nvSpPr>
        <p:spPr>
          <a:xfrm>
            <a:off x="5051679" y="2745355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53" name="Picture 52" descr="A picture containing antenna&#10;&#10;Description automatically generated">
            <a:extLst>
              <a:ext uri="{FF2B5EF4-FFF2-40B4-BE49-F238E27FC236}">
                <a16:creationId xmlns:a16="http://schemas.microsoft.com/office/drawing/2014/main" id="{AB4BCBB2-C0E9-C788-662C-6634314C76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751"/>
          <a:stretch/>
        </p:blipFill>
        <p:spPr>
          <a:xfrm>
            <a:off x="4694891" y="4497063"/>
            <a:ext cx="1570016" cy="287608"/>
          </a:xfrm>
          <a:prstGeom prst="rect">
            <a:avLst/>
          </a:prstGeom>
        </p:spPr>
      </p:pic>
      <p:sp>
        <p:nvSpPr>
          <p:cNvPr id="54" name="Oval 53">
            <a:extLst>
              <a:ext uri="{FF2B5EF4-FFF2-40B4-BE49-F238E27FC236}">
                <a16:creationId xmlns:a16="http://schemas.microsoft.com/office/drawing/2014/main" id="{D6326254-E378-2FC5-85AB-839BBEC9C15F}"/>
              </a:ext>
            </a:extLst>
          </p:cNvPr>
          <p:cNvSpPr>
            <a:spLocks noChangeAspect="1"/>
          </p:cNvSpPr>
          <p:nvPr/>
        </p:nvSpPr>
        <p:spPr>
          <a:xfrm>
            <a:off x="5581739" y="4103852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55274360-FB88-24AA-EF19-3BD9CABF1170}"/>
              </a:ext>
            </a:extLst>
          </p:cNvPr>
          <p:cNvSpPr>
            <a:spLocks noChangeAspect="1"/>
          </p:cNvSpPr>
          <p:nvPr/>
        </p:nvSpPr>
        <p:spPr>
          <a:xfrm>
            <a:off x="5888675" y="4058706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9BDF0728-DEBC-173E-D513-3BBA3F0BB65D}"/>
              </a:ext>
            </a:extLst>
          </p:cNvPr>
          <p:cNvSpPr>
            <a:spLocks noChangeAspect="1"/>
          </p:cNvSpPr>
          <p:nvPr/>
        </p:nvSpPr>
        <p:spPr>
          <a:xfrm>
            <a:off x="5398717" y="3954041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68736190-0848-63DF-6AA5-DDD299ABF4B9}"/>
              </a:ext>
            </a:extLst>
          </p:cNvPr>
          <p:cNvSpPr>
            <a:spLocks noChangeAspect="1"/>
          </p:cNvSpPr>
          <p:nvPr/>
        </p:nvSpPr>
        <p:spPr>
          <a:xfrm>
            <a:off x="5336817" y="4058706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E2F8FEAA-EE49-1521-D13E-C9AFB67ECA99}"/>
              </a:ext>
            </a:extLst>
          </p:cNvPr>
          <p:cNvSpPr>
            <a:spLocks noChangeAspect="1"/>
          </p:cNvSpPr>
          <p:nvPr/>
        </p:nvSpPr>
        <p:spPr>
          <a:xfrm>
            <a:off x="5007351" y="4315207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59" name="Picture 58" descr="A picture containing antenna&#10;&#10;Description automatically generated">
            <a:extLst>
              <a:ext uri="{FF2B5EF4-FFF2-40B4-BE49-F238E27FC236}">
                <a16:creationId xmlns:a16="http://schemas.microsoft.com/office/drawing/2014/main" id="{3BE647B6-9C27-BC55-E57B-6425592AB54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751"/>
          <a:stretch/>
        </p:blipFill>
        <p:spPr>
          <a:xfrm>
            <a:off x="4721709" y="5830239"/>
            <a:ext cx="1570016" cy="287608"/>
          </a:xfrm>
          <a:prstGeom prst="rect">
            <a:avLst/>
          </a:prstGeom>
        </p:spPr>
      </p:pic>
      <p:sp>
        <p:nvSpPr>
          <p:cNvPr id="60" name="Oval 59">
            <a:extLst>
              <a:ext uri="{FF2B5EF4-FFF2-40B4-BE49-F238E27FC236}">
                <a16:creationId xmlns:a16="http://schemas.microsoft.com/office/drawing/2014/main" id="{674F0FDD-230D-CA7C-4CC1-75FC392429E5}"/>
              </a:ext>
            </a:extLst>
          </p:cNvPr>
          <p:cNvSpPr>
            <a:spLocks noChangeAspect="1"/>
          </p:cNvSpPr>
          <p:nvPr/>
        </p:nvSpPr>
        <p:spPr>
          <a:xfrm>
            <a:off x="5608557" y="5437028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7B32D419-AA48-423F-CBAF-6AD45B0352D2}"/>
              </a:ext>
            </a:extLst>
          </p:cNvPr>
          <p:cNvSpPr>
            <a:spLocks noChangeAspect="1"/>
          </p:cNvSpPr>
          <p:nvPr/>
        </p:nvSpPr>
        <p:spPr>
          <a:xfrm>
            <a:off x="5647545" y="5185738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A9AD08DD-CFB4-BBB8-EB22-2B8C9E3F521B}"/>
              </a:ext>
            </a:extLst>
          </p:cNvPr>
          <p:cNvSpPr>
            <a:spLocks noChangeAspect="1"/>
          </p:cNvSpPr>
          <p:nvPr/>
        </p:nvSpPr>
        <p:spPr>
          <a:xfrm>
            <a:off x="5167311" y="5164183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996B6215-063D-D574-FAE5-BD37A76B8745}"/>
              </a:ext>
            </a:extLst>
          </p:cNvPr>
          <p:cNvSpPr>
            <a:spLocks noChangeAspect="1"/>
          </p:cNvSpPr>
          <p:nvPr/>
        </p:nvSpPr>
        <p:spPr>
          <a:xfrm>
            <a:off x="5075915" y="5268848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E84FC8EC-C54D-9C01-A9FF-F4EA0DACB0E3}"/>
              </a:ext>
            </a:extLst>
          </p:cNvPr>
          <p:cNvSpPr>
            <a:spLocks noChangeAspect="1"/>
          </p:cNvSpPr>
          <p:nvPr/>
        </p:nvSpPr>
        <p:spPr>
          <a:xfrm>
            <a:off x="4978015" y="5412848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C4433F3E-01D7-A62A-0E51-F51DA0132913}"/>
              </a:ext>
            </a:extLst>
          </p:cNvPr>
          <p:cNvSpPr txBox="1"/>
          <p:nvPr/>
        </p:nvSpPr>
        <p:spPr>
          <a:xfrm>
            <a:off x="4921267" y="6523403"/>
            <a:ext cx="12073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”H on the side”</a:t>
            </a:r>
          </a:p>
        </p:txBody>
      </p:sp>
      <p:pic>
        <p:nvPicPr>
          <p:cNvPr id="67" name="Picture 66" descr="A picture containing antenna&#10;&#10;Description automatically generated">
            <a:extLst>
              <a:ext uri="{FF2B5EF4-FFF2-40B4-BE49-F238E27FC236}">
                <a16:creationId xmlns:a16="http://schemas.microsoft.com/office/drawing/2014/main" id="{E7206D23-B7BF-A014-540C-FE1674FA238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751"/>
          <a:stretch/>
        </p:blipFill>
        <p:spPr>
          <a:xfrm>
            <a:off x="8443268" y="3182800"/>
            <a:ext cx="1570016" cy="287608"/>
          </a:xfrm>
          <a:prstGeom prst="rect">
            <a:avLst/>
          </a:prstGeom>
        </p:spPr>
      </p:pic>
      <p:sp>
        <p:nvSpPr>
          <p:cNvPr id="68" name="Oval 67">
            <a:extLst>
              <a:ext uri="{FF2B5EF4-FFF2-40B4-BE49-F238E27FC236}">
                <a16:creationId xmlns:a16="http://schemas.microsoft.com/office/drawing/2014/main" id="{0960E280-4E39-2505-9713-2B3ED7284DF2}"/>
              </a:ext>
            </a:extLst>
          </p:cNvPr>
          <p:cNvSpPr>
            <a:spLocks noChangeAspect="1"/>
          </p:cNvSpPr>
          <p:nvPr/>
        </p:nvSpPr>
        <p:spPr>
          <a:xfrm>
            <a:off x="9044978" y="2789589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A8253083-12F4-FB2A-19AA-178E42558B60}"/>
              </a:ext>
            </a:extLst>
          </p:cNvPr>
          <p:cNvSpPr>
            <a:spLocks noChangeAspect="1"/>
          </p:cNvSpPr>
          <p:nvPr/>
        </p:nvSpPr>
        <p:spPr>
          <a:xfrm>
            <a:off x="9351914" y="2744443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D0E24E7D-8FD9-19CA-48BF-A4AB9FF56F62}"/>
              </a:ext>
            </a:extLst>
          </p:cNvPr>
          <p:cNvSpPr>
            <a:spLocks noChangeAspect="1"/>
          </p:cNvSpPr>
          <p:nvPr/>
        </p:nvSpPr>
        <p:spPr>
          <a:xfrm>
            <a:off x="8861956" y="2639778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E8EBE42A-4745-009C-EDBA-FA326BC781BF}"/>
              </a:ext>
            </a:extLst>
          </p:cNvPr>
          <p:cNvSpPr>
            <a:spLocks noChangeAspect="1"/>
          </p:cNvSpPr>
          <p:nvPr/>
        </p:nvSpPr>
        <p:spPr>
          <a:xfrm>
            <a:off x="8800056" y="2744443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72" name="Picture 71" descr="A picture containing antenna&#10;&#10;Description automatically generated">
            <a:extLst>
              <a:ext uri="{FF2B5EF4-FFF2-40B4-BE49-F238E27FC236}">
                <a16:creationId xmlns:a16="http://schemas.microsoft.com/office/drawing/2014/main" id="{ECC1D825-807D-9AB6-F27B-6ED1CD3558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751"/>
          <a:stretch/>
        </p:blipFill>
        <p:spPr>
          <a:xfrm>
            <a:off x="8443268" y="4497063"/>
            <a:ext cx="1570016" cy="287608"/>
          </a:xfrm>
          <a:prstGeom prst="rect">
            <a:avLst/>
          </a:prstGeom>
        </p:spPr>
      </p:pic>
      <p:sp>
        <p:nvSpPr>
          <p:cNvPr id="73" name="Oval 72">
            <a:extLst>
              <a:ext uri="{FF2B5EF4-FFF2-40B4-BE49-F238E27FC236}">
                <a16:creationId xmlns:a16="http://schemas.microsoft.com/office/drawing/2014/main" id="{FBFF2930-374E-2617-DCDD-BD4F7951300A}"/>
              </a:ext>
            </a:extLst>
          </p:cNvPr>
          <p:cNvSpPr>
            <a:spLocks noChangeAspect="1"/>
          </p:cNvSpPr>
          <p:nvPr/>
        </p:nvSpPr>
        <p:spPr>
          <a:xfrm>
            <a:off x="9446399" y="4111749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4D6E3538-F1ED-A1D2-7D54-668A6366739E}"/>
              </a:ext>
            </a:extLst>
          </p:cNvPr>
          <p:cNvSpPr>
            <a:spLocks noChangeAspect="1"/>
          </p:cNvSpPr>
          <p:nvPr/>
        </p:nvSpPr>
        <p:spPr>
          <a:xfrm>
            <a:off x="9477914" y="3859749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C132B707-3AD3-A11B-BC89-4FB6C5B77EEA}"/>
              </a:ext>
            </a:extLst>
          </p:cNvPr>
          <p:cNvSpPr>
            <a:spLocks noChangeAspect="1"/>
          </p:cNvSpPr>
          <p:nvPr/>
        </p:nvSpPr>
        <p:spPr>
          <a:xfrm>
            <a:off x="8960277" y="4072027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E337496F-04E1-40E3-6FCF-41F17E488DF7}"/>
              </a:ext>
            </a:extLst>
          </p:cNvPr>
          <p:cNvSpPr>
            <a:spLocks noChangeAspect="1"/>
          </p:cNvSpPr>
          <p:nvPr/>
        </p:nvSpPr>
        <p:spPr>
          <a:xfrm>
            <a:off x="8898377" y="4176692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137B693B-672F-7A45-6710-3F981648F6B5}"/>
              </a:ext>
            </a:extLst>
          </p:cNvPr>
          <p:cNvSpPr txBox="1"/>
          <p:nvPr/>
        </p:nvSpPr>
        <p:spPr>
          <a:xfrm>
            <a:off x="8719878" y="6523402"/>
            <a:ext cx="11480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”CO-OH slide”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85852E43-8F87-7E8E-F239-18737E571EE9}"/>
              </a:ext>
            </a:extLst>
          </p:cNvPr>
          <p:cNvSpPr txBox="1"/>
          <p:nvPr/>
        </p:nvSpPr>
        <p:spPr>
          <a:xfrm>
            <a:off x="6859272" y="6523401"/>
            <a:ext cx="13612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”H from solution”</a:t>
            </a:r>
          </a:p>
        </p:txBody>
      </p:sp>
      <p:pic>
        <p:nvPicPr>
          <p:cNvPr id="80" name="Picture 79" descr="A picture containing antenna&#10;&#10;Description automatically generated">
            <a:extLst>
              <a:ext uri="{FF2B5EF4-FFF2-40B4-BE49-F238E27FC236}">
                <a16:creationId xmlns:a16="http://schemas.microsoft.com/office/drawing/2014/main" id="{C10FBC51-6EC4-EC0B-BA4F-8AF6FB5339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751"/>
          <a:stretch/>
        </p:blipFill>
        <p:spPr>
          <a:xfrm>
            <a:off x="6595160" y="3177912"/>
            <a:ext cx="1570016" cy="287608"/>
          </a:xfrm>
          <a:prstGeom prst="rect">
            <a:avLst/>
          </a:prstGeom>
        </p:spPr>
      </p:pic>
      <p:sp>
        <p:nvSpPr>
          <p:cNvPr id="81" name="Oval 80">
            <a:extLst>
              <a:ext uri="{FF2B5EF4-FFF2-40B4-BE49-F238E27FC236}">
                <a16:creationId xmlns:a16="http://schemas.microsoft.com/office/drawing/2014/main" id="{F1720101-8AD6-FB55-A49C-9F3ADF33620E}"/>
              </a:ext>
            </a:extLst>
          </p:cNvPr>
          <p:cNvSpPr>
            <a:spLocks noChangeAspect="1"/>
          </p:cNvSpPr>
          <p:nvPr/>
        </p:nvSpPr>
        <p:spPr>
          <a:xfrm>
            <a:off x="7196870" y="2784701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F1892D42-044A-0A1F-1123-5DBD37F1C119}"/>
              </a:ext>
            </a:extLst>
          </p:cNvPr>
          <p:cNvSpPr>
            <a:spLocks noChangeAspect="1"/>
          </p:cNvSpPr>
          <p:nvPr/>
        </p:nvSpPr>
        <p:spPr>
          <a:xfrm>
            <a:off x="7503806" y="2739555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6C98C454-EE49-9FCC-57A4-B5AEB9554066}"/>
              </a:ext>
            </a:extLst>
          </p:cNvPr>
          <p:cNvSpPr>
            <a:spLocks noChangeAspect="1"/>
          </p:cNvSpPr>
          <p:nvPr/>
        </p:nvSpPr>
        <p:spPr>
          <a:xfrm>
            <a:off x="7013848" y="2634890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928907AC-8CEE-77E9-878E-E5AB00BDE00C}"/>
              </a:ext>
            </a:extLst>
          </p:cNvPr>
          <p:cNvSpPr>
            <a:spLocks noChangeAspect="1"/>
          </p:cNvSpPr>
          <p:nvPr/>
        </p:nvSpPr>
        <p:spPr>
          <a:xfrm>
            <a:off x="6951948" y="2739555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98B64531-41D7-F8B0-4394-5CA515C428D9}"/>
              </a:ext>
            </a:extLst>
          </p:cNvPr>
          <p:cNvSpPr txBox="1"/>
          <p:nvPr/>
        </p:nvSpPr>
        <p:spPr>
          <a:xfrm>
            <a:off x="612200" y="6510046"/>
            <a:ext cx="9140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”Standard”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0DBCAC83-7268-13C1-214A-E72927AB59FE}"/>
              </a:ext>
            </a:extLst>
          </p:cNvPr>
          <p:cNvSpPr txBox="1"/>
          <p:nvPr/>
        </p:nvSpPr>
        <p:spPr>
          <a:xfrm>
            <a:off x="2644428" y="6510045"/>
            <a:ext cx="9044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”Dentates”</a:t>
            </a:r>
          </a:p>
        </p:txBody>
      </p:sp>
      <p:pic>
        <p:nvPicPr>
          <p:cNvPr id="87" name="Picture 86" descr="A picture containing antenna&#10;&#10;Description automatically generated">
            <a:extLst>
              <a:ext uri="{FF2B5EF4-FFF2-40B4-BE49-F238E27FC236}">
                <a16:creationId xmlns:a16="http://schemas.microsoft.com/office/drawing/2014/main" id="{16527714-16D4-CAAB-114C-107F956A6A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751"/>
          <a:stretch/>
        </p:blipFill>
        <p:spPr>
          <a:xfrm>
            <a:off x="6590284" y="4488814"/>
            <a:ext cx="1570016" cy="287608"/>
          </a:xfrm>
          <a:prstGeom prst="rect">
            <a:avLst/>
          </a:prstGeom>
        </p:spPr>
      </p:pic>
      <p:sp>
        <p:nvSpPr>
          <p:cNvPr id="88" name="Oval 87">
            <a:extLst>
              <a:ext uri="{FF2B5EF4-FFF2-40B4-BE49-F238E27FC236}">
                <a16:creationId xmlns:a16="http://schemas.microsoft.com/office/drawing/2014/main" id="{98E3AA76-0932-C878-485B-594C9A91C554}"/>
              </a:ext>
            </a:extLst>
          </p:cNvPr>
          <p:cNvSpPr>
            <a:spLocks noChangeAspect="1"/>
          </p:cNvSpPr>
          <p:nvPr/>
        </p:nvSpPr>
        <p:spPr>
          <a:xfrm>
            <a:off x="7514676" y="4095611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393206B8-32B3-18BF-1564-045DA56706F9}"/>
              </a:ext>
            </a:extLst>
          </p:cNvPr>
          <p:cNvSpPr>
            <a:spLocks noChangeAspect="1"/>
          </p:cNvSpPr>
          <p:nvPr/>
        </p:nvSpPr>
        <p:spPr>
          <a:xfrm>
            <a:off x="7550295" y="3843611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BF6C1384-99A9-AB05-1A81-551E6B824D94}"/>
              </a:ext>
            </a:extLst>
          </p:cNvPr>
          <p:cNvSpPr>
            <a:spLocks noChangeAspect="1"/>
          </p:cNvSpPr>
          <p:nvPr/>
        </p:nvSpPr>
        <p:spPr>
          <a:xfrm>
            <a:off x="6872972" y="3975716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1C916B9E-2D9E-6CC3-D933-9D43F0AC7006}"/>
              </a:ext>
            </a:extLst>
          </p:cNvPr>
          <p:cNvSpPr>
            <a:spLocks noChangeAspect="1"/>
          </p:cNvSpPr>
          <p:nvPr/>
        </p:nvSpPr>
        <p:spPr>
          <a:xfrm>
            <a:off x="6983234" y="3893517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B5233E98-B215-4CC4-A251-225634483D47}"/>
              </a:ext>
            </a:extLst>
          </p:cNvPr>
          <p:cNvSpPr>
            <a:spLocks noChangeAspect="1"/>
          </p:cNvSpPr>
          <p:nvPr/>
        </p:nvSpPr>
        <p:spPr>
          <a:xfrm>
            <a:off x="7125183" y="3795444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EC094859-F620-EFDD-75E1-B77BB1333E3C}"/>
              </a:ext>
            </a:extLst>
          </p:cNvPr>
          <p:cNvCxnSpPr>
            <a:cxnSpLocks/>
          </p:cNvCxnSpPr>
          <p:nvPr/>
        </p:nvCxnSpPr>
        <p:spPr>
          <a:xfrm>
            <a:off x="1061145" y="3108307"/>
            <a:ext cx="0" cy="767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6E164C10-AF52-C4A0-85F3-C8F346BA788C}"/>
              </a:ext>
            </a:extLst>
          </p:cNvPr>
          <p:cNvCxnSpPr>
            <a:cxnSpLocks/>
          </p:cNvCxnSpPr>
          <p:nvPr/>
        </p:nvCxnSpPr>
        <p:spPr>
          <a:xfrm>
            <a:off x="3353298" y="3108307"/>
            <a:ext cx="0" cy="767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33FAC122-CA87-EBB1-02C9-5CAE894D90A5}"/>
              </a:ext>
            </a:extLst>
          </p:cNvPr>
          <p:cNvCxnSpPr>
            <a:cxnSpLocks/>
          </p:cNvCxnSpPr>
          <p:nvPr/>
        </p:nvCxnSpPr>
        <p:spPr>
          <a:xfrm>
            <a:off x="2813548" y="3108307"/>
            <a:ext cx="0" cy="767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F4992022-5EAB-61F9-5062-83188C7022CE}"/>
              </a:ext>
            </a:extLst>
          </p:cNvPr>
          <p:cNvCxnSpPr>
            <a:cxnSpLocks/>
          </p:cNvCxnSpPr>
          <p:nvPr/>
        </p:nvCxnSpPr>
        <p:spPr>
          <a:xfrm>
            <a:off x="7352018" y="3105682"/>
            <a:ext cx="0" cy="767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B86BB144-8424-E361-BDF3-97525B3227A1}"/>
              </a:ext>
            </a:extLst>
          </p:cNvPr>
          <p:cNvCxnSpPr>
            <a:cxnSpLocks/>
          </p:cNvCxnSpPr>
          <p:nvPr/>
        </p:nvCxnSpPr>
        <p:spPr>
          <a:xfrm>
            <a:off x="3067548" y="4429107"/>
            <a:ext cx="0" cy="767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A154CB70-6038-3C64-6894-6A1CF6BD8A7C}"/>
              </a:ext>
            </a:extLst>
          </p:cNvPr>
          <p:cNvCxnSpPr>
            <a:cxnSpLocks/>
          </p:cNvCxnSpPr>
          <p:nvPr/>
        </p:nvCxnSpPr>
        <p:spPr>
          <a:xfrm>
            <a:off x="5456095" y="3109156"/>
            <a:ext cx="0" cy="767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53BC5B25-174F-C36B-9C71-8E3B9D9327F7}"/>
              </a:ext>
            </a:extLst>
          </p:cNvPr>
          <p:cNvCxnSpPr>
            <a:cxnSpLocks/>
          </p:cNvCxnSpPr>
          <p:nvPr/>
        </p:nvCxnSpPr>
        <p:spPr>
          <a:xfrm>
            <a:off x="5058029" y="4425932"/>
            <a:ext cx="0" cy="767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493DE1B3-FAF6-30E5-4918-076BD29AAC10}"/>
              </a:ext>
            </a:extLst>
          </p:cNvPr>
          <p:cNvCxnSpPr>
            <a:cxnSpLocks/>
          </p:cNvCxnSpPr>
          <p:nvPr/>
        </p:nvCxnSpPr>
        <p:spPr>
          <a:xfrm>
            <a:off x="5738670" y="4425517"/>
            <a:ext cx="0" cy="767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6F7BD204-D9B5-5C40-6C7D-850A16F8B47C}"/>
              </a:ext>
            </a:extLst>
          </p:cNvPr>
          <p:cNvCxnSpPr>
            <a:cxnSpLocks/>
          </p:cNvCxnSpPr>
          <p:nvPr/>
        </p:nvCxnSpPr>
        <p:spPr>
          <a:xfrm>
            <a:off x="5764070" y="5761184"/>
            <a:ext cx="0" cy="767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EA9D8EA9-CE18-60D9-026D-67C0C34F0723}"/>
              </a:ext>
            </a:extLst>
          </p:cNvPr>
          <p:cNvCxnSpPr>
            <a:cxnSpLocks/>
          </p:cNvCxnSpPr>
          <p:nvPr/>
        </p:nvCxnSpPr>
        <p:spPr>
          <a:xfrm>
            <a:off x="7672693" y="4418483"/>
            <a:ext cx="0" cy="767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5A5A712D-DA5C-3319-9F73-A7E03C13F8DC}"/>
              </a:ext>
            </a:extLst>
          </p:cNvPr>
          <p:cNvCxnSpPr>
            <a:cxnSpLocks/>
          </p:cNvCxnSpPr>
          <p:nvPr/>
        </p:nvCxnSpPr>
        <p:spPr>
          <a:xfrm>
            <a:off x="9207921" y="3109156"/>
            <a:ext cx="0" cy="767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E789AC30-02FD-15B4-285E-2A344CD4B587}"/>
              </a:ext>
            </a:extLst>
          </p:cNvPr>
          <p:cNvCxnSpPr>
            <a:cxnSpLocks/>
          </p:cNvCxnSpPr>
          <p:nvPr/>
        </p:nvCxnSpPr>
        <p:spPr>
          <a:xfrm>
            <a:off x="9603914" y="4428692"/>
            <a:ext cx="0" cy="767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1F89A0D0-A861-155F-8179-139A1FF9317F}"/>
              </a:ext>
            </a:extLst>
          </p:cNvPr>
          <p:cNvCxnSpPr>
            <a:cxnSpLocks/>
          </p:cNvCxnSpPr>
          <p:nvPr/>
        </p:nvCxnSpPr>
        <p:spPr>
          <a:xfrm>
            <a:off x="9019578" y="4428692"/>
            <a:ext cx="0" cy="767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876888BF-D264-2536-8BB1-D71A263733A5}"/>
              </a:ext>
            </a:extLst>
          </p:cNvPr>
          <p:cNvCxnSpPr>
            <a:cxnSpLocks/>
          </p:cNvCxnSpPr>
          <p:nvPr/>
        </p:nvCxnSpPr>
        <p:spPr>
          <a:xfrm flipH="1">
            <a:off x="3615070" y="1732808"/>
            <a:ext cx="1803072" cy="9359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8566D21B-4447-C8D3-E88F-D8E0FB7DC1A4}"/>
              </a:ext>
            </a:extLst>
          </p:cNvPr>
          <p:cNvCxnSpPr>
            <a:cxnSpLocks/>
          </p:cNvCxnSpPr>
          <p:nvPr/>
        </p:nvCxnSpPr>
        <p:spPr>
          <a:xfrm flipH="1">
            <a:off x="1616149" y="1540422"/>
            <a:ext cx="3679532" cy="11389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A61484F6-7E47-26D7-75F0-C05D7C9A13A3}"/>
              </a:ext>
            </a:extLst>
          </p:cNvPr>
          <p:cNvCxnSpPr>
            <a:cxnSpLocks/>
          </p:cNvCxnSpPr>
          <p:nvPr/>
        </p:nvCxnSpPr>
        <p:spPr>
          <a:xfrm flipH="1">
            <a:off x="5624623" y="2030819"/>
            <a:ext cx="85061" cy="5103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8A4A4C7B-7070-AA0F-7243-DADB24C4EC3E}"/>
              </a:ext>
            </a:extLst>
          </p:cNvPr>
          <p:cNvCxnSpPr>
            <a:cxnSpLocks/>
          </p:cNvCxnSpPr>
          <p:nvPr/>
        </p:nvCxnSpPr>
        <p:spPr>
          <a:xfrm>
            <a:off x="6230679" y="1807535"/>
            <a:ext cx="616688" cy="7123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275BFEF8-6106-A274-2A64-D8C44E9A6AD0}"/>
              </a:ext>
            </a:extLst>
          </p:cNvPr>
          <p:cNvCxnSpPr>
            <a:cxnSpLocks/>
          </p:cNvCxnSpPr>
          <p:nvPr/>
        </p:nvCxnSpPr>
        <p:spPr>
          <a:xfrm>
            <a:off x="6379535" y="1658679"/>
            <a:ext cx="2243470" cy="9675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9DFFAFF7-2DE9-53F1-166E-851D8A836EDE}"/>
              </a:ext>
            </a:extLst>
          </p:cNvPr>
          <p:cNvCxnSpPr>
            <a:cxnSpLocks/>
          </p:cNvCxnSpPr>
          <p:nvPr/>
        </p:nvCxnSpPr>
        <p:spPr>
          <a:xfrm>
            <a:off x="5460589" y="3567893"/>
            <a:ext cx="0" cy="2918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23EB5F65-859C-36B2-F538-57704CD25FFC}"/>
              </a:ext>
            </a:extLst>
          </p:cNvPr>
          <p:cNvCxnSpPr>
            <a:cxnSpLocks/>
          </p:cNvCxnSpPr>
          <p:nvPr/>
        </p:nvCxnSpPr>
        <p:spPr>
          <a:xfrm>
            <a:off x="5479899" y="4872327"/>
            <a:ext cx="0" cy="2918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0CAC06CA-491D-7E3F-2061-FB557307F07F}"/>
              </a:ext>
            </a:extLst>
          </p:cNvPr>
          <p:cNvCxnSpPr>
            <a:cxnSpLocks/>
          </p:cNvCxnSpPr>
          <p:nvPr/>
        </p:nvCxnSpPr>
        <p:spPr>
          <a:xfrm>
            <a:off x="3081966" y="3535259"/>
            <a:ext cx="0" cy="2918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F028C044-AE7B-F67C-9795-50EA3A7A4C8D}"/>
              </a:ext>
            </a:extLst>
          </p:cNvPr>
          <p:cNvCxnSpPr>
            <a:cxnSpLocks/>
          </p:cNvCxnSpPr>
          <p:nvPr/>
        </p:nvCxnSpPr>
        <p:spPr>
          <a:xfrm>
            <a:off x="7376563" y="3557588"/>
            <a:ext cx="0" cy="2918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2BDE780E-E10C-EE07-9ADA-8B4BD2E29D8A}"/>
              </a:ext>
            </a:extLst>
          </p:cNvPr>
          <p:cNvCxnSpPr>
            <a:cxnSpLocks/>
          </p:cNvCxnSpPr>
          <p:nvPr/>
        </p:nvCxnSpPr>
        <p:spPr>
          <a:xfrm>
            <a:off x="9234463" y="3617617"/>
            <a:ext cx="0" cy="2918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0174E7E5-4DD6-9B87-DF20-78EC1178A006}"/>
              </a:ext>
            </a:extLst>
          </p:cNvPr>
          <p:cNvCxnSpPr>
            <a:cxnSpLocks/>
          </p:cNvCxnSpPr>
          <p:nvPr/>
        </p:nvCxnSpPr>
        <p:spPr>
          <a:xfrm>
            <a:off x="1072249" y="3557588"/>
            <a:ext cx="0" cy="2918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A3435732-1520-4ED7-7B9B-14AFAADE2C6B}"/>
              </a:ext>
            </a:extLst>
          </p:cNvPr>
          <p:cNvCxnSpPr>
            <a:cxnSpLocks/>
          </p:cNvCxnSpPr>
          <p:nvPr/>
        </p:nvCxnSpPr>
        <p:spPr>
          <a:xfrm>
            <a:off x="3089667" y="4872327"/>
            <a:ext cx="0" cy="2918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9438BCA7-AE34-4FC8-6354-07B824AB9072}"/>
              </a:ext>
            </a:extLst>
          </p:cNvPr>
          <p:cNvCxnSpPr>
            <a:cxnSpLocks/>
          </p:cNvCxnSpPr>
          <p:nvPr/>
        </p:nvCxnSpPr>
        <p:spPr>
          <a:xfrm>
            <a:off x="4280793" y="2884295"/>
            <a:ext cx="0" cy="390274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3383FCC9-60F5-D025-04B9-85C0EFD26B65}"/>
              </a:ext>
            </a:extLst>
          </p:cNvPr>
          <p:cNvSpPr txBox="1"/>
          <p:nvPr/>
        </p:nvSpPr>
        <p:spPr>
          <a:xfrm>
            <a:off x="10403477" y="6515153"/>
            <a:ext cx="15103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”CO</a:t>
            </a:r>
            <a:r>
              <a:rPr lang="da-DK" sz="1200" baseline="-25000" dirty="0"/>
              <a:t>2</a:t>
            </a:r>
            <a:r>
              <a:rPr lang="da-DK" sz="1200" dirty="0"/>
              <a:t>RR at the end”</a:t>
            </a:r>
          </a:p>
        </p:txBody>
      </p: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77BBBDA3-59BD-8B79-51B2-C3D740C67C00}"/>
              </a:ext>
            </a:extLst>
          </p:cNvPr>
          <p:cNvCxnSpPr>
            <a:cxnSpLocks/>
          </p:cNvCxnSpPr>
          <p:nvPr/>
        </p:nvCxnSpPr>
        <p:spPr>
          <a:xfrm>
            <a:off x="6428560" y="1566494"/>
            <a:ext cx="3959449" cy="11448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3" name="Picture 122" descr="A picture containing antenna&#10;&#10;Description automatically generated">
            <a:extLst>
              <a:ext uri="{FF2B5EF4-FFF2-40B4-BE49-F238E27FC236}">
                <a16:creationId xmlns:a16="http://schemas.microsoft.com/office/drawing/2014/main" id="{D4AAF295-EE98-8FE3-8026-C54940A4219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751"/>
          <a:stretch/>
        </p:blipFill>
        <p:spPr>
          <a:xfrm>
            <a:off x="10336772" y="3183100"/>
            <a:ext cx="1570016" cy="287608"/>
          </a:xfrm>
          <a:prstGeom prst="rect">
            <a:avLst/>
          </a:prstGeom>
        </p:spPr>
      </p:pic>
      <p:sp>
        <p:nvSpPr>
          <p:cNvPr id="125" name="Oval 124">
            <a:extLst>
              <a:ext uri="{FF2B5EF4-FFF2-40B4-BE49-F238E27FC236}">
                <a16:creationId xmlns:a16="http://schemas.microsoft.com/office/drawing/2014/main" id="{148C1D59-6B51-9E9C-221A-545334E36D61}"/>
              </a:ext>
            </a:extLst>
          </p:cNvPr>
          <p:cNvSpPr>
            <a:spLocks noChangeAspect="1"/>
          </p:cNvSpPr>
          <p:nvPr/>
        </p:nvSpPr>
        <p:spPr>
          <a:xfrm>
            <a:off x="10932132" y="2789889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3E8E3C03-E7D2-05D1-3205-2A6E8C36E68E}"/>
              </a:ext>
            </a:extLst>
          </p:cNvPr>
          <p:cNvSpPr>
            <a:spLocks noChangeAspect="1"/>
          </p:cNvSpPr>
          <p:nvPr/>
        </p:nvSpPr>
        <p:spPr>
          <a:xfrm>
            <a:off x="11239068" y="2744743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896006DB-82EB-DBCF-B03E-8A7E3FD48F0A}"/>
              </a:ext>
            </a:extLst>
          </p:cNvPr>
          <p:cNvSpPr>
            <a:spLocks noChangeAspect="1"/>
          </p:cNvSpPr>
          <p:nvPr/>
        </p:nvSpPr>
        <p:spPr>
          <a:xfrm>
            <a:off x="10749110" y="2636903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3360E57D-25FD-B7B3-A765-EE6C90323D8F}"/>
              </a:ext>
            </a:extLst>
          </p:cNvPr>
          <p:cNvSpPr>
            <a:spLocks noChangeAspect="1"/>
          </p:cNvSpPr>
          <p:nvPr/>
        </p:nvSpPr>
        <p:spPr>
          <a:xfrm>
            <a:off x="10687210" y="2744743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137" name="Picture 136" descr="A picture containing antenna&#10;&#10;Description automatically generated">
            <a:extLst>
              <a:ext uri="{FF2B5EF4-FFF2-40B4-BE49-F238E27FC236}">
                <a16:creationId xmlns:a16="http://schemas.microsoft.com/office/drawing/2014/main" id="{0C99848E-E3CA-0F73-BC8C-E3DC234C61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751"/>
          <a:stretch/>
        </p:blipFill>
        <p:spPr>
          <a:xfrm>
            <a:off x="10336772" y="4502251"/>
            <a:ext cx="1570016" cy="287608"/>
          </a:xfrm>
          <a:prstGeom prst="rect">
            <a:avLst/>
          </a:prstGeom>
        </p:spPr>
      </p:pic>
      <p:sp>
        <p:nvSpPr>
          <p:cNvPr id="138" name="Oval 137">
            <a:extLst>
              <a:ext uri="{FF2B5EF4-FFF2-40B4-BE49-F238E27FC236}">
                <a16:creationId xmlns:a16="http://schemas.microsoft.com/office/drawing/2014/main" id="{C8A69C13-4828-C58E-F46F-2240962D9018}"/>
              </a:ext>
            </a:extLst>
          </p:cNvPr>
          <p:cNvSpPr>
            <a:spLocks noChangeAspect="1"/>
          </p:cNvSpPr>
          <p:nvPr/>
        </p:nvSpPr>
        <p:spPr>
          <a:xfrm>
            <a:off x="10938482" y="3941896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39" name="Oval 138">
            <a:extLst>
              <a:ext uri="{FF2B5EF4-FFF2-40B4-BE49-F238E27FC236}">
                <a16:creationId xmlns:a16="http://schemas.microsoft.com/office/drawing/2014/main" id="{0B2C1D78-C176-DBE4-11E0-DF9C274BEC59}"/>
              </a:ext>
            </a:extLst>
          </p:cNvPr>
          <p:cNvSpPr>
            <a:spLocks noChangeAspect="1"/>
          </p:cNvSpPr>
          <p:nvPr/>
        </p:nvSpPr>
        <p:spPr>
          <a:xfrm>
            <a:off x="11255250" y="3926246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40" name="Oval 139">
            <a:extLst>
              <a:ext uri="{FF2B5EF4-FFF2-40B4-BE49-F238E27FC236}">
                <a16:creationId xmlns:a16="http://schemas.microsoft.com/office/drawing/2014/main" id="{014B8CD4-2612-F8AF-D71A-7083DDBC3A2B}"/>
              </a:ext>
            </a:extLst>
          </p:cNvPr>
          <p:cNvSpPr>
            <a:spLocks noChangeAspect="1"/>
          </p:cNvSpPr>
          <p:nvPr/>
        </p:nvSpPr>
        <p:spPr>
          <a:xfrm>
            <a:off x="10693560" y="4014734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D898ACD2-6D9C-FA6F-EFB4-E1A8C8D4FA98}"/>
              </a:ext>
            </a:extLst>
          </p:cNvPr>
          <p:cNvCxnSpPr>
            <a:cxnSpLocks/>
          </p:cNvCxnSpPr>
          <p:nvPr/>
        </p:nvCxnSpPr>
        <p:spPr>
          <a:xfrm>
            <a:off x="11091035" y="3113495"/>
            <a:ext cx="0" cy="767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86889B7E-72EA-06C4-2129-99DD18E12174}"/>
              </a:ext>
            </a:extLst>
          </p:cNvPr>
          <p:cNvCxnSpPr>
            <a:cxnSpLocks/>
          </p:cNvCxnSpPr>
          <p:nvPr/>
        </p:nvCxnSpPr>
        <p:spPr>
          <a:xfrm>
            <a:off x="11102139" y="3562776"/>
            <a:ext cx="0" cy="2918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3" name="Picture 142" descr="A picture containing antenna&#10;&#10;Description automatically generated">
            <a:extLst>
              <a:ext uri="{FF2B5EF4-FFF2-40B4-BE49-F238E27FC236}">
                <a16:creationId xmlns:a16="http://schemas.microsoft.com/office/drawing/2014/main" id="{0BC15574-6677-3BF1-A46F-4470BF0597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751"/>
          <a:stretch/>
        </p:blipFill>
        <p:spPr>
          <a:xfrm>
            <a:off x="10329111" y="5823179"/>
            <a:ext cx="1570016" cy="287608"/>
          </a:xfrm>
          <a:prstGeom prst="rect">
            <a:avLst/>
          </a:prstGeom>
        </p:spPr>
      </p:pic>
      <p:sp>
        <p:nvSpPr>
          <p:cNvPr id="144" name="Oval 143">
            <a:extLst>
              <a:ext uri="{FF2B5EF4-FFF2-40B4-BE49-F238E27FC236}">
                <a16:creationId xmlns:a16="http://schemas.microsoft.com/office/drawing/2014/main" id="{DF9028B8-806E-52D4-B758-378D54307DFD}"/>
              </a:ext>
            </a:extLst>
          </p:cNvPr>
          <p:cNvSpPr>
            <a:spLocks noChangeAspect="1"/>
          </p:cNvSpPr>
          <p:nvPr/>
        </p:nvSpPr>
        <p:spPr>
          <a:xfrm>
            <a:off x="11215959" y="5429968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45" name="Oval 144">
            <a:extLst>
              <a:ext uri="{FF2B5EF4-FFF2-40B4-BE49-F238E27FC236}">
                <a16:creationId xmlns:a16="http://schemas.microsoft.com/office/drawing/2014/main" id="{A56A453F-2848-A25D-E1EF-DE48C85C6A4A}"/>
              </a:ext>
            </a:extLst>
          </p:cNvPr>
          <p:cNvSpPr>
            <a:spLocks noChangeAspect="1"/>
          </p:cNvSpPr>
          <p:nvPr/>
        </p:nvSpPr>
        <p:spPr>
          <a:xfrm>
            <a:off x="11254947" y="5178678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46" name="Oval 145">
            <a:extLst>
              <a:ext uri="{FF2B5EF4-FFF2-40B4-BE49-F238E27FC236}">
                <a16:creationId xmlns:a16="http://schemas.microsoft.com/office/drawing/2014/main" id="{C8C9DBC0-1AB0-640C-B7C5-308755143B19}"/>
              </a:ext>
            </a:extLst>
          </p:cNvPr>
          <p:cNvSpPr>
            <a:spLocks noChangeAspect="1"/>
          </p:cNvSpPr>
          <p:nvPr/>
        </p:nvSpPr>
        <p:spPr>
          <a:xfrm>
            <a:off x="10774713" y="5157123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47" name="Oval 146">
            <a:extLst>
              <a:ext uri="{FF2B5EF4-FFF2-40B4-BE49-F238E27FC236}">
                <a16:creationId xmlns:a16="http://schemas.microsoft.com/office/drawing/2014/main" id="{08ED4D89-7B46-EC5A-2148-31F04B7C9666}"/>
              </a:ext>
            </a:extLst>
          </p:cNvPr>
          <p:cNvSpPr>
            <a:spLocks noChangeAspect="1"/>
          </p:cNvSpPr>
          <p:nvPr/>
        </p:nvSpPr>
        <p:spPr>
          <a:xfrm>
            <a:off x="10683317" y="5261788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48" name="Oval 147">
            <a:extLst>
              <a:ext uri="{FF2B5EF4-FFF2-40B4-BE49-F238E27FC236}">
                <a16:creationId xmlns:a16="http://schemas.microsoft.com/office/drawing/2014/main" id="{D838267A-B4C2-C0B0-B3A2-3172332ADA53}"/>
              </a:ext>
            </a:extLst>
          </p:cNvPr>
          <p:cNvSpPr>
            <a:spLocks noChangeAspect="1"/>
          </p:cNvSpPr>
          <p:nvPr/>
        </p:nvSpPr>
        <p:spPr>
          <a:xfrm>
            <a:off x="10585417" y="5405788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080A8A3D-B098-9220-323D-31F6A52E4509}"/>
              </a:ext>
            </a:extLst>
          </p:cNvPr>
          <p:cNvCxnSpPr>
            <a:cxnSpLocks/>
          </p:cNvCxnSpPr>
          <p:nvPr/>
        </p:nvCxnSpPr>
        <p:spPr>
          <a:xfrm>
            <a:off x="11371472" y="5754124"/>
            <a:ext cx="0" cy="767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A6F6D997-4F74-AC47-5830-52D2A561D608}"/>
              </a:ext>
            </a:extLst>
          </p:cNvPr>
          <p:cNvCxnSpPr>
            <a:cxnSpLocks/>
          </p:cNvCxnSpPr>
          <p:nvPr/>
        </p:nvCxnSpPr>
        <p:spPr>
          <a:xfrm>
            <a:off x="11087301" y="4865267"/>
            <a:ext cx="0" cy="2918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F5B21B04-00DB-8015-F1A7-581A98F7A8DA}"/>
              </a:ext>
            </a:extLst>
          </p:cNvPr>
          <p:cNvSpPr/>
          <p:nvPr/>
        </p:nvSpPr>
        <p:spPr>
          <a:xfrm>
            <a:off x="4582274" y="3701445"/>
            <a:ext cx="1824662" cy="1286919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1567234-7CA4-5838-30CE-9EEB7E9BEF09}"/>
              </a:ext>
            </a:extLst>
          </p:cNvPr>
          <p:cNvSpPr/>
          <p:nvPr/>
        </p:nvSpPr>
        <p:spPr>
          <a:xfrm>
            <a:off x="8317631" y="3706767"/>
            <a:ext cx="1824662" cy="1286919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B636216-C91F-9277-37F4-7212D2C28A7F}"/>
              </a:ext>
            </a:extLst>
          </p:cNvPr>
          <p:cNvSpPr txBox="1"/>
          <p:nvPr/>
        </p:nvSpPr>
        <p:spPr>
          <a:xfrm>
            <a:off x="6764813" y="5296738"/>
            <a:ext cx="13179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400" b="1" dirty="0"/>
              <a:t>Missing data!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C48DD4F-984C-C470-E7CA-2ED462A3BD03}"/>
              </a:ext>
            </a:extLst>
          </p:cNvPr>
          <p:cNvCxnSpPr/>
          <p:nvPr/>
        </p:nvCxnSpPr>
        <p:spPr>
          <a:xfrm flipH="1" flipV="1">
            <a:off x="6379535" y="4872327"/>
            <a:ext cx="385278" cy="34585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A7AC95DC-B4C1-B9BB-84E1-3A77D5B1437C}"/>
              </a:ext>
            </a:extLst>
          </p:cNvPr>
          <p:cNvCxnSpPr>
            <a:cxnSpLocks/>
          </p:cNvCxnSpPr>
          <p:nvPr/>
        </p:nvCxnSpPr>
        <p:spPr>
          <a:xfrm flipV="1">
            <a:off x="8098792" y="4890977"/>
            <a:ext cx="396622" cy="32014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1269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2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A4CA95-0928-5BF0-DF7B-77DB53046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620714"/>
            <a:ext cx="4918425" cy="465076"/>
          </a:xfrm>
        </p:spPr>
        <p:txBody>
          <a:bodyPr/>
          <a:lstStyle/>
          <a:p>
            <a:r>
              <a:rPr lang="en-GB" dirty="0"/>
              <a:t>DFT calculations performed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DD4CF5-1571-3F17-1549-1CBE7BF481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28.04.2023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B7E300-7EC8-7704-30B8-922A81B383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15</a:t>
            </a:fld>
            <a:endParaRPr lang="da-DK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85A07A-FBAF-1EAF-9DE0-C274593AEA19}"/>
              </a:ext>
            </a:extLst>
          </p:cNvPr>
          <p:cNvSpPr txBox="1"/>
          <p:nvPr/>
        </p:nvSpPr>
        <p:spPr>
          <a:xfrm>
            <a:off x="2985912" y="3651774"/>
            <a:ext cx="10583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17 HEA slabs</a:t>
            </a:r>
          </a:p>
        </p:txBody>
      </p:sp>
      <p:pic>
        <p:nvPicPr>
          <p:cNvPr id="7" name="Picture 6" descr="A picture containing antenna&#10;&#10;Description automatically generated">
            <a:extLst>
              <a:ext uri="{FF2B5EF4-FFF2-40B4-BE49-F238E27FC236}">
                <a16:creationId xmlns:a16="http://schemas.microsoft.com/office/drawing/2014/main" id="{71DB4306-F4A0-F47D-EC2D-D86A5CA39A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1"/>
          <a:stretch/>
        </p:blipFill>
        <p:spPr>
          <a:xfrm>
            <a:off x="3076698" y="3356256"/>
            <a:ext cx="1570016" cy="287608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79C9C8BD-1ED4-6DA0-F1CD-96B54822BF57}"/>
              </a:ext>
            </a:extLst>
          </p:cNvPr>
          <p:cNvSpPr>
            <a:spLocks noChangeAspect="1"/>
          </p:cNvSpPr>
          <p:nvPr/>
        </p:nvSpPr>
        <p:spPr>
          <a:xfrm>
            <a:off x="4014414" y="2909488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A1231AA-7A9F-9696-A095-24ED68172897}"/>
              </a:ext>
            </a:extLst>
          </p:cNvPr>
          <p:cNvSpPr>
            <a:spLocks noChangeAspect="1"/>
          </p:cNvSpPr>
          <p:nvPr/>
        </p:nvSpPr>
        <p:spPr>
          <a:xfrm>
            <a:off x="3478816" y="2966063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B21385D-3879-D594-A319-433DA6B91C84}"/>
              </a:ext>
            </a:extLst>
          </p:cNvPr>
          <p:cNvSpPr>
            <a:spLocks noChangeAspect="1"/>
          </p:cNvSpPr>
          <p:nvPr/>
        </p:nvSpPr>
        <p:spPr>
          <a:xfrm>
            <a:off x="3396815" y="2941481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3A5CE05-4D1C-E0F1-1157-53E695861C0D}"/>
              </a:ext>
            </a:extLst>
          </p:cNvPr>
          <p:cNvCxnSpPr>
            <a:cxnSpLocks/>
          </p:cNvCxnSpPr>
          <p:nvPr/>
        </p:nvCxnSpPr>
        <p:spPr>
          <a:xfrm>
            <a:off x="3606120" y="3231212"/>
            <a:ext cx="0" cy="1346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148E13A-E78F-FBD8-130E-30BCE497661A}"/>
              </a:ext>
            </a:extLst>
          </p:cNvPr>
          <p:cNvCxnSpPr>
            <a:cxnSpLocks/>
          </p:cNvCxnSpPr>
          <p:nvPr/>
        </p:nvCxnSpPr>
        <p:spPr>
          <a:xfrm>
            <a:off x="4173317" y="3221587"/>
            <a:ext cx="0" cy="1346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A6202AB7-2761-CF33-1999-6F011D3DC8FE}"/>
              </a:ext>
            </a:extLst>
          </p:cNvPr>
          <p:cNvSpPr>
            <a:spLocks noChangeAspect="1"/>
          </p:cNvSpPr>
          <p:nvPr/>
        </p:nvSpPr>
        <p:spPr>
          <a:xfrm>
            <a:off x="4047317" y="2651587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D1F7A54-63F6-41C5-CCC9-4C5919823952}"/>
              </a:ext>
            </a:extLst>
          </p:cNvPr>
          <p:cNvSpPr txBox="1"/>
          <p:nvPr/>
        </p:nvSpPr>
        <p:spPr>
          <a:xfrm>
            <a:off x="3906251" y="3651773"/>
            <a:ext cx="10070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6 sites/slabs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8B7F862-D432-FCD0-208F-797423363CF7}"/>
              </a:ext>
            </a:extLst>
          </p:cNvPr>
          <p:cNvSpPr txBox="1"/>
          <p:nvPr/>
        </p:nvSpPr>
        <p:spPr>
          <a:xfrm>
            <a:off x="2946661" y="2365629"/>
            <a:ext cx="16914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*CO + *OH on all sites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28425E4-5A84-AA6D-8863-78FF69B52617}"/>
              </a:ext>
            </a:extLst>
          </p:cNvPr>
          <p:cNvSpPr txBox="1"/>
          <p:nvPr/>
        </p:nvSpPr>
        <p:spPr>
          <a:xfrm>
            <a:off x="5271315" y="3675657"/>
            <a:ext cx="11416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100 HEA slabs</a:t>
            </a:r>
          </a:p>
        </p:txBody>
      </p:sp>
      <p:pic>
        <p:nvPicPr>
          <p:cNvPr id="18" name="Picture 17" descr="A picture containing antenna&#10;&#10;Description automatically generated">
            <a:extLst>
              <a:ext uri="{FF2B5EF4-FFF2-40B4-BE49-F238E27FC236}">
                <a16:creationId xmlns:a16="http://schemas.microsoft.com/office/drawing/2014/main" id="{A663EDE7-34F4-0039-EE4C-276FE38428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1"/>
          <a:stretch/>
        </p:blipFill>
        <p:spPr>
          <a:xfrm>
            <a:off x="5358399" y="3362179"/>
            <a:ext cx="1570016" cy="287608"/>
          </a:xfrm>
          <a:prstGeom prst="rect">
            <a:avLst/>
          </a:prstGeom>
        </p:spPr>
      </p:pic>
      <p:sp>
        <p:nvSpPr>
          <p:cNvPr id="19" name="Oval 18">
            <a:extLst>
              <a:ext uri="{FF2B5EF4-FFF2-40B4-BE49-F238E27FC236}">
                <a16:creationId xmlns:a16="http://schemas.microsoft.com/office/drawing/2014/main" id="{4CBEB47A-9392-6D5C-B2E4-6A1FBE512C88}"/>
              </a:ext>
            </a:extLst>
          </p:cNvPr>
          <p:cNvSpPr>
            <a:spLocks noChangeAspect="1"/>
          </p:cNvSpPr>
          <p:nvPr/>
        </p:nvSpPr>
        <p:spPr>
          <a:xfrm>
            <a:off x="6237444" y="2915411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25C5C8C6-3AC6-0ECF-4CE6-326A058E1677}"/>
              </a:ext>
            </a:extLst>
          </p:cNvPr>
          <p:cNvSpPr>
            <a:spLocks noChangeAspect="1"/>
          </p:cNvSpPr>
          <p:nvPr/>
        </p:nvSpPr>
        <p:spPr>
          <a:xfrm>
            <a:off x="5701846" y="2971986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7A5CC91-1760-895C-ED42-D12DC6DA2120}"/>
              </a:ext>
            </a:extLst>
          </p:cNvPr>
          <p:cNvSpPr>
            <a:spLocks noChangeAspect="1"/>
          </p:cNvSpPr>
          <p:nvPr/>
        </p:nvSpPr>
        <p:spPr>
          <a:xfrm>
            <a:off x="5619845" y="2947404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79572E7-6941-5F13-BA18-40A7CF1CEA28}"/>
              </a:ext>
            </a:extLst>
          </p:cNvPr>
          <p:cNvCxnSpPr>
            <a:cxnSpLocks/>
          </p:cNvCxnSpPr>
          <p:nvPr/>
        </p:nvCxnSpPr>
        <p:spPr>
          <a:xfrm>
            <a:off x="5829150" y="3237135"/>
            <a:ext cx="0" cy="1346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6FC8251-E8EC-E432-4619-0B4F63EF1BD2}"/>
              </a:ext>
            </a:extLst>
          </p:cNvPr>
          <p:cNvCxnSpPr>
            <a:cxnSpLocks/>
          </p:cNvCxnSpPr>
          <p:nvPr/>
        </p:nvCxnSpPr>
        <p:spPr>
          <a:xfrm>
            <a:off x="6396347" y="3227510"/>
            <a:ext cx="0" cy="1346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0615FB21-ED49-0236-D3B0-90F7C259C051}"/>
              </a:ext>
            </a:extLst>
          </p:cNvPr>
          <p:cNvSpPr>
            <a:spLocks noChangeAspect="1"/>
          </p:cNvSpPr>
          <p:nvPr/>
        </p:nvSpPr>
        <p:spPr>
          <a:xfrm>
            <a:off x="6270347" y="2657510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319519D-E12B-3C0F-2BC3-B4990A57C0D8}"/>
              </a:ext>
            </a:extLst>
          </p:cNvPr>
          <p:cNvSpPr txBox="1"/>
          <p:nvPr/>
        </p:nvSpPr>
        <p:spPr>
          <a:xfrm>
            <a:off x="6309569" y="3682461"/>
            <a:ext cx="12715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1 best site/slabs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DB27764-EBB8-949E-6056-3942A91DAAFB}"/>
              </a:ext>
            </a:extLst>
          </p:cNvPr>
          <p:cNvSpPr txBox="1"/>
          <p:nvPr/>
        </p:nvSpPr>
        <p:spPr>
          <a:xfrm>
            <a:off x="5331240" y="2365629"/>
            <a:ext cx="18277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*CO + *OH on best sites</a:t>
            </a:r>
          </a:p>
        </p:txBody>
      </p:sp>
      <p:pic>
        <p:nvPicPr>
          <p:cNvPr id="33" name="Picture 32" descr="Chart, bubble chart&#10;&#10;Description automatically generated">
            <a:extLst>
              <a:ext uri="{FF2B5EF4-FFF2-40B4-BE49-F238E27FC236}">
                <a16:creationId xmlns:a16="http://schemas.microsoft.com/office/drawing/2014/main" id="{F1BF99C9-B1D3-A768-F8FA-F96857D78C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263" t="26307" r="21109" b="28616"/>
          <a:stretch/>
        </p:blipFill>
        <p:spPr>
          <a:xfrm>
            <a:off x="2803931" y="4028090"/>
            <a:ext cx="2103461" cy="1622768"/>
          </a:xfrm>
          <a:prstGeom prst="rect">
            <a:avLst/>
          </a:prstGeom>
        </p:spPr>
      </p:pic>
      <p:pic>
        <p:nvPicPr>
          <p:cNvPr id="35" name="Picture 34" descr="Chart, bubble chart&#10;&#10;Description automatically generated">
            <a:extLst>
              <a:ext uri="{FF2B5EF4-FFF2-40B4-BE49-F238E27FC236}">
                <a16:creationId xmlns:a16="http://schemas.microsoft.com/office/drawing/2014/main" id="{4CCF5A82-ED85-9DA0-04F9-40382B6D07A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227" t="26184" r="22179" b="33855"/>
          <a:stretch/>
        </p:blipFill>
        <p:spPr>
          <a:xfrm>
            <a:off x="5110381" y="4028090"/>
            <a:ext cx="2069254" cy="1438583"/>
          </a:xfrm>
          <a:prstGeom prst="rect">
            <a:avLst/>
          </a:prstGeom>
        </p:spPr>
      </p:pic>
      <p:pic>
        <p:nvPicPr>
          <p:cNvPr id="37" name="Picture 36" descr="Chart, bubble chart&#10;&#10;Description automatically generated">
            <a:extLst>
              <a:ext uri="{FF2B5EF4-FFF2-40B4-BE49-F238E27FC236}">
                <a16:creationId xmlns:a16="http://schemas.microsoft.com/office/drawing/2014/main" id="{F1852AAA-8FD1-24B1-6793-BA8C6AB06D3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027" t="26651" r="22345" b="28272"/>
          <a:stretch/>
        </p:blipFill>
        <p:spPr>
          <a:xfrm>
            <a:off x="497481" y="4068654"/>
            <a:ext cx="2103461" cy="1622768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FF62A83B-A956-8360-88E2-23687AA3F2F9}"/>
              </a:ext>
            </a:extLst>
          </p:cNvPr>
          <p:cNvSpPr txBox="1"/>
          <p:nvPr/>
        </p:nvSpPr>
        <p:spPr>
          <a:xfrm>
            <a:off x="666780" y="3682758"/>
            <a:ext cx="10583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17 HEA slabs</a:t>
            </a:r>
          </a:p>
        </p:txBody>
      </p:sp>
      <p:pic>
        <p:nvPicPr>
          <p:cNvPr id="39" name="Picture 38" descr="A picture containing antenna&#10;&#10;Description automatically generated">
            <a:extLst>
              <a:ext uri="{FF2B5EF4-FFF2-40B4-BE49-F238E27FC236}">
                <a16:creationId xmlns:a16="http://schemas.microsoft.com/office/drawing/2014/main" id="{6223B09F-AAC0-9570-DB6D-A57DFCEBB7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1"/>
          <a:stretch/>
        </p:blipFill>
        <p:spPr>
          <a:xfrm>
            <a:off x="745153" y="3368669"/>
            <a:ext cx="1570016" cy="287608"/>
          </a:xfrm>
          <a:prstGeom prst="rect">
            <a:avLst/>
          </a:prstGeom>
        </p:spPr>
      </p:pic>
      <p:sp>
        <p:nvSpPr>
          <p:cNvPr id="40" name="Oval 39">
            <a:extLst>
              <a:ext uri="{FF2B5EF4-FFF2-40B4-BE49-F238E27FC236}">
                <a16:creationId xmlns:a16="http://schemas.microsoft.com/office/drawing/2014/main" id="{3D1CF660-735D-8B7F-EA1E-E8169E232B66}"/>
              </a:ext>
            </a:extLst>
          </p:cNvPr>
          <p:cNvSpPr>
            <a:spLocks noChangeAspect="1"/>
          </p:cNvSpPr>
          <p:nvPr/>
        </p:nvSpPr>
        <p:spPr>
          <a:xfrm>
            <a:off x="1649524" y="2921901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017B3D80-37BB-25C4-F725-9445F70F675E}"/>
              </a:ext>
            </a:extLst>
          </p:cNvPr>
          <p:cNvSpPr>
            <a:spLocks noChangeAspect="1"/>
          </p:cNvSpPr>
          <p:nvPr/>
        </p:nvSpPr>
        <p:spPr>
          <a:xfrm>
            <a:off x="1437776" y="2797501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4618B846-4C3B-98FA-3F35-A571972F19A7}"/>
              </a:ext>
            </a:extLst>
          </p:cNvPr>
          <p:cNvSpPr>
            <a:spLocks noChangeAspect="1"/>
          </p:cNvSpPr>
          <p:nvPr/>
        </p:nvSpPr>
        <p:spPr>
          <a:xfrm>
            <a:off x="1603651" y="2706244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65C59B0-355F-C017-AD4E-0CB5165C3EB2}"/>
              </a:ext>
            </a:extLst>
          </p:cNvPr>
          <p:cNvCxnSpPr>
            <a:cxnSpLocks/>
          </p:cNvCxnSpPr>
          <p:nvPr/>
        </p:nvCxnSpPr>
        <p:spPr>
          <a:xfrm>
            <a:off x="1250755" y="3243625"/>
            <a:ext cx="0" cy="1346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386DCF99-A2C6-632A-4F77-35BE877247D3}"/>
              </a:ext>
            </a:extLst>
          </p:cNvPr>
          <p:cNvCxnSpPr>
            <a:cxnSpLocks/>
          </p:cNvCxnSpPr>
          <p:nvPr/>
        </p:nvCxnSpPr>
        <p:spPr>
          <a:xfrm>
            <a:off x="1808427" y="3234000"/>
            <a:ext cx="0" cy="1346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Oval 44">
            <a:extLst>
              <a:ext uri="{FF2B5EF4-FFF2-40B4-BE49-F238E27FC236}">
                <a16:creationId xmlns:a16="http://schemas.microsoft.com/office/drawing/2014/main" id="{07DC1DBE-E8E0-2C8F-88D6-C25F816F5C55}"/>
              </a:ext>
            </a:extLst>
          </p:cNvPr>
          <p:cNvSpPr>
            <a:spLocks noChangeAspect="1"/>
          </p:cNvSpPr>
          <p:nvPr/>
        </p:nvSpPr>
        <p:spPr>
          <a:xfrm>
            <a:off x="1928830" y="2806120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D80D76D-1726-B46C-8638-D0EE47E07BB0}"/>
              </a:ext>
            </a:extLst>
          </p:cNvPr>
          <p:cNvSpPr txBox="1"/>
          <p:nvPr/>
        </p:nvSpPr>
        <p:spPr>
          <a:xfrm>
            <a:off x="1627526" y="3683979"/>
            <a:ext cx="10070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6 sites/slabs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011AED6-7878-1D13-9331-AB64ED87CAAA}"/>
              </a:ext>
            </a:extLst>
          </p:cNvPr>
          <p:cNvSpPr txBox="1"/>
          <p:nvPr/>
        </p:nvSpPr>
        <p:spPr>
          <a:xfrm>
            <a:off x="713635" y="2365629"/>
            <a:ext cx="18004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*COOH + *H on all sites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50E9098-C749-86AE-408E-61B6B0AF9691}"/>
              </a:ext>
            </a:extLst>
          </p:cNvPr>
          <p:cNvSpPr txBox="1"/>
          <p:nvPr/>
        </p:nvSpPr>
        <p:spPr>
          <a:xfrm>
            <a:off x="660618" y="3921315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5 pure metals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EB7BCF3-74D3-5DEC-63D7-EAA3B93AF0BD}"/>
              </a:ext>
            </a:extLst>
          </p:cNvPr>
          <p:cNvSpPr txBox="1"/>
          <p:nvPr/>
        </p:nvSpPr>
        <p:spPr>
          <a:xfrm>
            <a:off x="1570239" y="3344464"/>
            <a:ext cx="55656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/>
              <a:t>On-top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815842A-8FFC-1CB7-6881-E362867C54F4}"/>
              </a:ext>
            </a:extLst>
          </p:cNvPr>
          <p:cNvSpPr txBox="1"/>
          <p:nvPr/>
        </p:nvSpPr>
        <p:spPr>
          <a:xfrm>
            <a:off x="3895035" y="3341576"/>
            <a:ext cx="55656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/>
              <a:t>On-top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B5D2421-8E5A-5E10-4073-F569673907D2}"/>
              </a:ext>
            </a:extLst>
          </p:cNvPr>
          <p:cNvSpPr txBox="1"/>
          <p:nvPr/>
        </p:nvSpPr>
        <p:spPr>
          <a:xfrm>
            <a:off x="5549564" y="3347893"/>
            <a:ext cx="55656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/>
              <a:t>On-top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6994B11-3115-F930-F1EB-1885D11A12E7}"/>
              </a:ext>
            </a:extLst>
          </p:cNvPr>
          <p:cNvSpPr txBox="1"/>
          <p:nvPr/>
        </p:nvSpPr>
        <p:spPr>
          <a:xfrm>
            <a:off x="3326533" y="3348963"/>
            <a:ext cx="55656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/>
              <a:t>On-top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0A008C2-9B4D-38A5-8B9B-6DCB6EE1D3E9}"/>
              </a:ext>
            </a:extLst>
          </p:cNvPr>
          <p:cNvSpPr txBox="1"/>
          <p:nvPr/>
        </p:nvSpPr>
        <p:spPr>
          <a:xfrm>
            <a:off x="6118065" y="3357124"/>
            <a:ext cx="55656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/>
              <a:t>On-top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B26AF387-8CE1-5088-C52B-3E48246A6FA5}"/>
              </a:ext>
            </a:extLst>
          </p:cNvPr>
          <p:cNvSpPr>
            <a:spLocks noChangeAspect="1"/>
          </p:cNvSpPr>
          <p:nvPr/>
        </p:nvSpPr>
        <p:spPr>
          <a:xfrm>
            <a:off x="1194076" y="3144394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8A0E868-3883-E382-6ADA-1378A62B408F}"/>
              </a:ext>
            </a:extLst>
          </p:cNvPr>
          <p:cNvSpPr txBox="1"/>
          <p:nvPr/>
        </p:nvSpPr>
        <p:spPr>
          <a:xfrm>
            <a:off x="857832" y="3344464"/>
            <a:ext cx="76174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/>
              <a:t>Hollow-site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93A696CC-F25D-B2F3-CF59-82BC5468A2CA}"/>
              </a:ext>
            </a:extLst>
          </p:cNvPr>
          <p:cNvSpPr txBox="1"/>
          <p:nvPr/>
        </p:nvSpPr>
        <p:spPr>
          <a:xfrm>
            <a:off x="7898576" y="3625900"/>
            <a:ext cx="10583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17 HEA slabs</a:t>
            </a:r>
          </a:p>
        </p:txBody>
      </p:sp>
      <p:pic>
        <p:nvPicPr>
          <p:cNvPr id="58" name="Picture 57" descr="A picture containing antenna&#10;&#10;Description automatically generated">
            <a:extLst>
              <a:ext uri="{FF2B5EF4-FFF2-40B4-BE49-F238E27FC236}">
                <a16:creationId xmlns:a16="http://schemas.microsoft.com/office/drawing/2014/main" id="{F418359C-BE9D-D3F6-7449-AC0DB139A3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1"/>
          <a:stretch/>
        </p:blipFill>
        <p:spPr>
          <a:xfrm>
            <a:off x="7649346" y="3370018"/>
            <a:ext cx="1570016" cy="287608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1E0867F7-9CD8-77E3-88C2-C52D759FAC95}"/>
              </a:ext>
            </a:extLst>
          </p:cNvPr>
          <p:cNvSpPr txBox="1"/>
          <p:nvPr/>
        </p:nvSpPr>
        <p:spPr>
          <a:xfrm>
            <a:off x="8107181" y="2923221"/>
            <a:ext cx="6543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600" dirty="0"/>
              <a:t>Slabs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27B4846C-83E2-EB55-4B8B-D2C0FAD18744}"/>
              </a:ext>
            </a:extLst>
          </p:cNvPr>
          <p:cNvSpPr txBox="1"/>
          <p:nvPr/>
        </p:nvSpPr>
        <p:spPr>
          <a:xfrm>
            <a:off x="7895390" y="3813521"/>
            <a:ext cx="11416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100 HEA slabs</a:t>
            </a:r>
          </a:p>
        </p:txBody>
      </p:sp>
      <p:pic>
        <p:nvPicPr>
          <p:cNvPr id="73" name="Picture 72" descr="A picture containing antenna&#10;&#10;Description automatically generated">
            <a:extLst>
              <a:ext uri="{FF2B5EF4-FFF2-40B4-BE49-F238E27FC236}">
                <a16:creationId xmlns:a16="http://schemas.microsoft.com/office/drawing/2014/main" id="{A01EEC76-9585-E312-C1EF-6ECB0FAB9D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1"/>
          <a:stretch/>
        </p:blipFill>
        <p:spPr>
          <a:xfrm>
            <a:off x="9955795" y="3370018"/>
            <a:ext cx="1570016" cy="287608"/>
          </a:xfrm>
          <a:prstGeom prst="rect">
            <a:avLst/>
          </a:prstGeom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C6E0AA09-41B7-8E27-A110-CA5B19157295}"/>
              </a:ext>
            </a:extLst>
          </p:cNvPr>
          <p:cNvSpPr txBox="1"/>
          <p:nvPr/>
        </p:nvSpPr>
        <p:spPr>
          <a:xfrm>
            <a:off x="10413630" y="2923221"/>
            <a:ext cx="6543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600" dirty="0"/>
              <a:t>Slabs</a:t>
            </a:r>
          </a:p>
        </p:txBody>
      </p:sp>
      <p:pic>
        <p:nvPicPr>
          <p:cNvPr id="78" name="Picture 77" descr="Chart, bubble chart&#10;&#10;Description automatically generated">
            <a:extLst>
              <a:ext uri="{FF2B5EF4-FFF2-40B4-BE49-F238E27FC236}">
                <a16:creationId xmlns:a16="http://schemas.microsoft.com/office/drawing/2014/main" id="{2B9A2CF1-EFEE-3235-56FC-DC9C69B7CF1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3356" t="26889" r="22197" b="30417"/>
          <a:stretch/>
        </p:blipFill>
        <p:spPr>
          <a:xfrm>
            <a:off x="7382624" y="4009390"/>
            <a:ext cx="2103461" cy="151745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DD591CD-99CE-937D-D188-B6053B1717C4}"/>
              </a:ext>
            </a:extLst>
          </p:cNvPr>
          <p:cNvSpPr txBox="1"/>
          <p:nvPr/>
        </p:nvSpPr>
        <p:spPr>
          <a:xfrm>
            <a:off x="2987956" y="3889590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5 pure metals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B6B7A70-8CA3-9935-5FBD-FC74083EBFB6}"/>
              </a:ext>
            </a:extLst>
          </p:cNvPr>
          <p:cNvSpPr txBox="1"/>
          <p:nvPr/>
        </p:nvSpPr>
        <p:spPr>
          <a:xfrm>
            <a:off x="5265748" y="3885414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5 pure metals</a:t>
            </a:r>
          </a:p>
        </p:txBody>
      </p:sp>
      <p:pic>
        <p:nvPicPr>
          <p:cNvPr id="28" name="Picture 27" descr="Bubble chart&#10;&#10;Description automatically generated">
            <a:extLst>
              <a:ext uri="{FF2B5EF4-FFF2-40B4-BE49-F238E27FC236}">
                <a16:creationId xmlns:a16="http://schemas.microsoft.com/office/drawing/2014/main" id="{FA526EED-E67E-0BFD-A4B5-021AA0A9298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7759" t="23254" r="20239" b="30017"/>
          <a:stretch/>
        </p:blipFill>
        <p:spPr>
          <a:xfrm>
            <a:off x="9800404" y="4023913"/>
            <a:ext cx="1844749" cy="1514018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30F36786-DD86-CBBF-15E5-1C375756DFAA}"/>
              </a:ext>
            </a:extLst>
          </p:cNvPr>
          <p:cNvSpPr txBox="1"/>
          <p:nvPr/>
        </p:nvSpPr>
        <p:spPr>
          <a:xfrm>
            <a:off x="10151948" y="3702270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5 pure metals</a:t>
            </a:r>
          </a:p>
        </p:txBody>
      </p:sp>
    </p:spTree>
    <p:extLst>
      <p:ext uri="{BB962C8B-B14F-4D97-AF65-F5344CB8AC3E}">
        <p14:creationId xmlns:p14="http://schemas.microsoft.com/office/powerpoint/2010/main" val="651449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 animBg="1"/>
      <p:bldP spid="9" grpId="0" animBg="1"/>
      <p:bldP spid="10" grpId="0" animBg="1"/>
      <p:bldP spid="13" grpId="0" animBg="1"/>
      <p:bldP spid="14" grpId="0"/>
      <p:bldP spid="15" grpId="0"/>
      <p:bldP spid="17" grpId="0"/>
      <p:bldP spid="19" grpId="0" animBg="1"/>
      <p:bldP spid="20" grpId="0" animBg="1"/>
      <p:bldP spid="21" grpId="0" animBg="1"/>
      <p:bldP spid="24" grpId="0" animBg="1"/>
      <p:bldP spid="25" grpId="0"/>
      <p:bldP spid="26" grpId="0"/>
      <p:bldP spid="38" grpId="0"/>
      <p:bldP spid="40" grpId="0" animBg="1"/>
      <p:bldP spid="41" grpId="0" animBg="1"/>
      <p:bldP spid="42" grpId="0" animBg="1"/>
      <p:bldP spid="45" grpId="0" animBg="1"/>
      <p:bldP spid="46" grpId="0"/>
      <p:bldP spid="47" grpId="0"/>
      <p:bldP spid="48" grpId="0"/>
      <p:bldP spid="49" grpId="0"/>
      <p:bldP spid="50" grpId="0"/>
      <p:bldP spid="51" grpId="0"/>
      <p:bldP spid="52" grpId="0"/>
      <p:bldP spid="53" grpId="0"/>
      <p:bldP spid="54" grpId="0" animBg="1"/>
      <p:bldP spid="55" grpId="0"/>
      <p:bldP spid="57" grpId="0"/>
      <p:bldP spid="66" grpId="0"/>
      <p:bldP spid="72" grpId="0"/>
      <p:bldP spid="74" grpId="0"/>
      <p:bldP spid="16" grpId="0"/>
      <p:bldP spid="27" grpId="0"/>
      <p:bldP spid="3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A4CA95-0928-5BF0-DF7B-77DB53046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620714"/>
            <a:ext cx="4918425" cy="465076"/>
          </a:xfrm>
        </p:spPr>
        <p:txBody>
          <a:bodyPr/>
          <a:lstStyle/>
          <a:p>
            <a:r>
              <a:rPr lang="en-GB" dirty="0"/>
              <a:t>DFT calculations performed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DD4CF5-1571-3F17-1549-1CBE7BF481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28.04.2023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B7E300-7EC8-7704-30B8-922A81B383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16</a:t>
            </a:fld>
            <a:endParaRPr lang="da-DK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28425E4-5A84-AA6D-8863-78FF69B52617}"/>
              </a:ext>
            </a:extLst>
          </p:cNvPr>
          <p:cNvSpPr txBox="1"/>
          <p:nvPr/>
        </p:nvSpPr>
        <p:spPr>
          <a:xfrm>
            <a:off x="5271315" y="3675657"/>
            <a:ext cx="11416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100 HEA slabs</a:t>
            </a:r>
          </a:p>
        </p:txBody>
      </p:sp>
      <p:pic>
        <p:nvPicPr>
          <p:cNvPr id="18" name="Picture 17" descr="A picture containing antenna&#10;&#10;Description automatically generated">
            <a:extLst>
              <a:ext uri="{FF2B5EF4-FFF2-40B4-BE49-F238E27FC236}">
                <a16:creationId xmlns:a16="http://schemas.microsoft.com/office/drawing/2014/main" id="{A663EDE7-34F4-0039-EE4C-276FE38428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1"/>
          <a:stretch/>
        </p:blipFill>
        <p:spPr>
          <a:xfrm>
            <a:off x="5358399" y="3362179"/>
            <a:ext cx="1570016" cy="287608"/>
          </a:xfrm>
          <a:prstGeom prst="rect">
            <a:avLst/>
          </a:prstGeom>
        </p:spPr>
      </p:pic>
      <p:sp>
        <p:nvSpPr>
          <p:cNvPr id="19" name="Oval 18">
            <a:extLst>
              <a:ext uri="{FF2B5EF4-FFF2-40B4-BE49-F238E27FC236}">
                <a16:creationId xmlns:a16="http://schemas.microsoft.com/office/drawing/2014/main" id="{4CBEB47A-9392-6D5C-B2E4-6A1FBE512C88}"/>
              </a:ext>
            </a:extLst>
          </p:cNvPr>
          <p:cNvSpPr>
            <a:spLocks noChangeAspect="1"/>
          </p:cNvSpPr>
          <p:nvPr/>
        </p:nvSpPr>
        <p:spPr>
          <a:xfrm>
            <a:off x="6237444" y="2915411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25C5C8C6-3AC6-0ECF-4CE6-326A058E1677}"/>
              </a:ext>
            </a:extLst>
          </p:cNvPr>
          <p:cNvSpPr>
            <a:spLocks noChangeAspect="1"/>
          </p:cNvSpPr>
          <p:nvPr/>
        </p:nvSpPr>
        <p:spPr>
          <a:xfrm>
            <a:off x="5701846" y="2971986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7A5CC91-1760-895C-ED42-D12DC6DA2120}"/>
              </a:ext>
            </a:extLst>
          </p:cNvPr>
          <p:cNvSpPr>
            <a:spLocks noChangeAspect="1"/>
          </p:cNvSpPr>
          <p:nvPr/>
        </p:nvSpPr>
        <p:spPr>
          <a:xfrm>
            <a:off x="5619845" y="2947404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79572E7-6941-5F13-BA18-40A7CF1CEA28}"/>
              </a:ext>
            </a:extLst>
          </p:cNvPr>
          <p:cNvCxnSpPr>
            <a:cxnSpLocks/>
          </p:cNvCxnSpPr>
          <p:nvPr/>
        </p:nvCxnSpPr>
        <p:spPr>
          <a:xfrm>
            <a:off x="5829150" y="3237135"/>
            <a:ext cx="0" cy="1346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6FC8251-E8EC-E432-4619-0B4F63EF1BD2}"/>
              </a:ext>
            </a:extLst>
          </p:cNvPr>
          <p:cNvCxnSpPr>
            <a:cxnSpLocks/>
          </p:cNvCxnSpPr>
          <p:nvPr/>
        </p:nvCxnSpPr>
        <p:spPr>
          <a:xfrm>
            <a:off x="6396347" y="3227510"/>
            <a:ext cx="0" cy="1346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0615FB21-ED49-0236-D3B0-90F7C259C051}"/>
              </a:ext>
            </a:extLst>
          </p:cNvPr>
          <p:cNvSpPr>
            <a:spLocks noChangeAspect="1"/>
          </p:cNvSpPr>
          <p:nvPr/>
        </p:nvSpPr>
        <p:spPr>
          <a:xfrm>
            <a:off x="6270347" y="2657510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319519D-E12B-3C0F-2BC3-B4990A57C0D8}"/>
              </a:ext>
            </a:extLst>
          </p:cNvPr>
          <p:cNvSpPr txBox="1"/>
          <p:nvPr/>
        </p:nvSpPr>
        <p:spPr>
          <a:xfrm>
            <a:off x="6309569" y="3682461"/>
            <a:ext cx="12715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1 best site/slabs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DB27764-EBB8-949E-6056-3942A91DAAFB}"/>
              </a:ext>
            </a:extLst>
          </p:cNvPr>
          <p:cNvSpPr txBox="1"/>
          <p:nvPr/>
        </p:nvSpPr>
        <p:spPr>
          <a:xfrm>
            <a:off x="5331240" y="2365629"/>
            <a:ext cx="18277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*CO + *OH on best sites</a:t>
            </a:r>
          </a:p>
        </p:txBody>
      </p:sp>
      <p:pic>
        <p:nvPicPr>
          <p:cNvPr id="35" name="Picture 34" descr="Chart, bubble chart&#10;&#10;Description automatically generated">
            <a:extLst>
              <a:ext uri="{FF2B5EF4-FFF2-40B4-BE49-F238E27FC236}">
                <a16:creationId xmlns:a16="http://schemas.microsoft.com/office/drawing/2014/main" id="{4CCF5A82-ED85-9DA0-04F9-40382B6D07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227" t="26184" r="22179" b="33855"/>
          <a:stretch/>
        </p:blipFill>
        <p:spPr>
          <a:xfrm>
            <a:off x="5110381" y="4028090"/>
            <a:ext cx="2069254" cy="1438583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AB5D2421-8E5A-5E10-4073-F569673907D2}"/>
              </a:ext>
            </a:extLst>
          </p:cNvPr>
          <p:cNvSpPr txBox="1"/>
          <p:nvPr/>
        </p:nvSpPr>
        <p:spPr>
          <a:xfrm>
            <a:off x="5549564" y="3347893"/>
            <a:ext cx="55656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/>
              <a:t>On-top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0A008C2-9B4D-38A5-8B9B-6DCB6EE1D3E9}"/>
              </a:ext>
            </a:extLst>
          </p:cNvPr>
          <p:cNvSpPr txBox="1"/>
          <p:nvPr/>
        </p:nvSpPr>
        <p:spPr>
          <a:xfrm>
            <a:off x="6118065" y="3357124"/>
            <a:ext cx="55656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/>
              <a:t>On-top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B6B7A70-8CA3-9935-5FBD-FC74083EBFB6}"/>
              </a:ext>
            </a:extLst>
          </p:cNvPr>
          <p:cNvSpPr txBox="1"/>
          <p:nvPr/>
        </p:nvSpPr>
        <p:spPr>
          <a:xfrm>
            <a:off x="5265748" y="3885414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5 pure metals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BF3A05-F91B-4FAD-9D60-6C4F29970F71}"/>
              </a:ext>
            </a:extLst>
          </p:cNvPr>
          <p:cNvSpPr txBox="1"/>
          <p:nvPr/>
        </p:nvSpPr>
        <p:spPr>
          <a:xfrm>
            <a:off x="632210" y="3301726"/>
            <a:ext cx="22012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b="1" dirty="0"/>
              <a:t>Best binding metal in </a:t>
            </a:r>
            <a:r>
              <a:rPr lang="da-DK" sz="1200" b="1" dirty="0" err="1"/>
              <a:t>order</a:t>
            </a:r>
            <a:r>
              <a:rPr lang="da-DK" sz="1200" b="1" dirty="0"/>
              <a:t>: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579B6DE-E890-F9EE-A851-0E4EA64CF22E}"/>
              </a:ext>
            </a:extLst>
          </p:cNvPr>
          <p:cNvCxnSpPr/>
          <p:nvPr/>
        </p:nvCxnSpPr>
        <p:spPr>
          <a:xfrm>
            <a:off x="632210" y="4187028"/>
            <a:ext cx="234464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5FE8E78B-D9A9-C373-E089-8D532B806F25}"/>
                  </a:ext>
                </a:extLst>
              </p:cNvPr>
              <p:cNvSpPr txBox="1"/>
              <p:nvPr/>
            </p:nvSpPr>
            <p:spPr>
              <a:xfrm>
                <a:off x="1517503" y="4208200"/>
                <a:ext cx="55085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sz="1400" b="1" i="0" smtClean="0">
                          <a:latin typeface="Cambria Math" panose="02040503050406030204" pitchFamily="18" charset="0"/>
                        </a:rPr>
                        <m:t>𝚫</m:t>
                      </m:r>
                      <m:sSub>
                        <m:sSubPr>
                          <m:ctrlPr>
                            <a:rPr lang="da-DK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400" b="1" i="1" smtClean="0"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  <m:sub>
                          <m:r>
                            <a:rPr lang="da-DK" sz="1400" b="1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da-DK" sz="1400" b="1" i="1" smtClean="0">
                              <a:latin typeface="Cambria Math" panose="02040503050406030204" pitchFamily="18" charset="0"/>
                            </a:rPr>
                            <m:t>𝑶𝑯</m:t>
                          </m:r>
                        </m:sub>
                      </m:sSub>
                    </m:oMath>
                  </m:oMathPara>
                </a14:m>
                <a:endParaRPr lang="da-DK" sz="1400" b="1" dirty="0"/>
              </a:p>
            </p:txBody>
          </p:sp>
        </mc:Choice>
        <mc:Fallback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5FE8E78B-D9A9-C373-E089-8D532B806F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7503" y="4208200"/>
                <a:ext cx="550856" cy="215444"/>
              </a:xfrm>
              <a:prstGeom prst="rect">
                <a:avLst/>
              </a:prstGeom>
              <a:blipFill>
                <a:blip r:embed="rId4"/>
                <a:stretch>
                  <a:fillRect l="-6818" r="-2273" b="-5556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TextBox 35">
            <a:extLst>
              <a:ext uri="{FF2B5EF4-FFF2-40B4-BE49-F238E27FC236}">
                <a16:creationId xmlns:a16="http://schemas.microsoft.com/office/drawing/2014/main" id="{A29F6667-C1CE-B8D2-9A86-64FB9B6357C2}"/>
              </a:ext>
            </a:extLst>
          </p:cNvPr>
          <p:cNvSpPr txBox="1"/>
          <p:nvPr/>
        </p:nvSpPr>
        <p:spPr>
          <a:xfrm>
            <a:off x="829037" y="3600356"/>
            <a:ext cx="26645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b="1" dirty="0"/>
              <a:t>Cu, Ag, </a:t>
            </a:r>
            <a:r>
              <a:rPr lang="da-DK" sz="1200" b="1" dirty="0" err="1"/>
              <a:t>Pd</a:t>
            </a:r>
            <a:r>
              <a:rPr lang="da-DK" sz="1200" b="1" dirty="0"/>
              <a:t>, </a:t>
            </a:r>
            <a:r>
              <a:rPr lang="da-DK" sz="1200" b="1" dirty="0" err="1"/>
              <a:t>Pt</a:t>
            </a:r>
            <a:r>
              <a:rPr lang="da-DK" sz="1200" b="1" dirty="0"/>
              <a:t>, Au </a:t>
            </a:r>
            <a:r>
              <a:rPr lang="da-DK" sz="1200" dirty="0"/>
              <a:t>(Rossmeisl, 2004)</a:t>
            </a:r>
            <a:endParaRPr lang="da-DK" b="1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0210F69C-4288-787F-C455-1685EB529595}"/>
              </a:ext>
            </a:extLst>
          </p:cNvPr>
          <p:cNvSpPr txBox="1"/>
          <p:nvPr/>
        </p:nvSpPr>
        <p:spPr>
          <a:xfrm>
            <a:off x="825198" y="3853399"/>
            <a:ext cx="40591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b="1" dirty="0" err="1"/>
              <a:t>Pt</a:t>
            </a:r>
            <a:r>
              <a:rPr lang="da-DK" sz="1200" b="1" dirty="0"/>
              <a:t>, Cu, </a:t>
            </a:r>
            <a:r>
              <a:rPr lang="da-DK" sz="1200" b="1" dirty="0" err="1"/>
              <a:t>Pd</a:t>
            </a:r>
            <a:r>
              <a:rPr lang="da-DK" sz="1200" b="1" dirty="0"/>
              <a:t>, Ag, Au </a:t>
            </a:r>
            <a:r>
              <a:rPr lang="da-DK" sz="1200" dirty="0"/>
              <a:t>(</a:t>
            </a:r>
            <a:r>
              <a:rPr lang="da-DK" sz="1200" dirty="0" err="1"/>
              <a:t>Deduced</a:t>
            </a:r>
            <a:r>
              <a:rPr lang="da-DK" sz="1200" dirty="0"/>
              <a:t> from Jacks DFT data by </a:t>
            </a:r>
            <a:r>
              <a:rPr lang="da-DK" sz="1200" dirty="0" err="1"/>
              <a:t>me</a:t>
            </a:r>
            <a:r>
              <a:rPr lang="da-DK" sz="1200" dirty="0"/>
              <a:t>)</a:t>
            </a:r>
            <a:endParaRPr lang="da-DK" b="1" dirty="0"/>
          </a:p>
        </p:txBody>
      </p:sp>
      <p:pic>
        <p:nvPicPr>
          <p:cNvPr id="60" name="Picture 59" descr="Chart, histogram&#10;&#10;Description automatically generated">
            <a:extLst>
              <a:ext uri="{FF2B5EF4-FFF2-40B4-BE49-F238E27FC236}">
                <a16:creationId xmlns:a16="http://schemas.microsoft.com/office/drawing/2014/main" id="{154EF8A2-C957-DABD-9B37-853884F6AE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53852" y="1961166"/>
            <a:ext cx="4609119" cy="3678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0001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F343A-5ED4-81B6-979A-ECDC37AAC9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620714"/>
            <a:ext cx="3589632" cy="426442"/>
          </a:xfrm>
        </p:spPr>
        <p:txBody>
          <a:bodyPr/>
          <a:lstStyle/>
          <a:p>
            <a:r>
              <a:rPr lang="da-DK" dirty="0"/>
              <a:t>Microkinetic models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6EA13D-DF6E-1C2D-1BF7-1E5D871EE4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27.04.2023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DD4035-3260-416B-8A59-A6E86BF6A1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17</a:t>
            </a:fld>
            <a:endParaRPr lang="da-DK" dirty="0"/>
          </a:p>
        </p:txBody>
      </p:sp>
      <p:pic>
        <p:nvPicPr>
          <p:cNvPr id="6" name="Picture 5" descr="A picture containing antenna&#10;&#10;Description automatically generated">
            <a:extLst>
              <a:ext uri="{FF2B5EF4-FFF2-40B4-BE49-F238E27FC236}">
                <a16:creationId xmlns:a16="http://schemas.microsoft.com/office/drawing/2014/main" id="{7BAF76BD-A9FD-3672-D613-1EEFA392BF3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751"/>
          <a:stretch/>
        </p:blipFill>
        <p:spPr>
          <a:xfrm>
            <a:off x="445108" y="3826502"/>
            <a:ext cx="1570016" cy="287608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A4BCE37D-B739-724C-F86B-99D4997C1F6F}"/>
              </a:ext>
            </a:extLst>
          </p:cNvPr>
          <p:cNvSpPr>
            <a:spLocks noChangeAspect="1"/>
          </p:cNvSpPr>
          <p:nvPr/>
        </p:nvSpPr>
        <p:spPr>
          <a:xfrm>
            <a:off x="1040468" y="3433291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EFEC0A5-AAC3-681D-8D97-1C7C8AE1BC45}"/>
              </a:ext>
            </a:extLst>
          </p:cNvPr>
          <p:cNvSpPr>
            <a:spLocks noChangeAspect="1"/>
          </p:cNvSpPr>
          <p:nvPr/>
        </p:nvSpPr>
        <p:spPr>
          <a:xfrm>
            <a:off x="1347404" y="3388145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DCE1C2C-E424-6F0A-C8CE-FCDBF7B8FB2E}"/>
              </a:ext>
            </a:extLst>
          </p:cNvPr>
          <p:cNvSpPr>
            <a:spLocks noChangeAspect="1"/>
          </p:cNvSpPr>
          <p:nvPr/>
        </p:nvSpPr>
        <p:spPr>
          <a:xfrm>
            <a:off x="857446" y="3280305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D3DFB8E-472F-65DF-E248-E54D6C44C23E}"/>
              </a:ext>
            </a:extLst>
          </p:cNvPr>
          <p:cNvSpPr>
            <a:spLocks noChangeAspect="1"/>
          </p:cNvSpPr>
          <p:nvPr/>
        </p:nvSpPr>
        <p:spPr>
          <a:xfrm>
            <a:off x="795546" y="3388145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11" name="Picture 10" descr="A picture containing antenna&#10;&#10;Description automatically generated">
            <a:extLst>
              <a:ext uri="{FF2B5EF4-FFF2-40B4-BE49-F238E27FC236}">
                <a16:creationId xmlns:a16="http://schemas.microsoft.com/office/drawing/2014/main" id="{0563E29A-EE7D-AFA3-2221-CEB0652556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751"/>
          <a:stretch/>
        </p:blipFill>
        <p:spPr>
          <a:xfrm>
            <a:off x="445108" y="5145653"/>
            <a:ext cx="1570016" cy="287608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41A50D5D-FE77-FFB6-EC91-0812F945BAA0}"/>
              </a:ext>
            </a:extLst>
          </p:cNvPr>
          <p:cNvSpPr>
            <a:spLocks noChangeAspect="1"/>
          </p:cNvSpPr>
          <p:nvPr/>
        </p:nvSpPr>
        <p:spPr>
          <a:xfrm>
            <a:off x="1046818" y="4585298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C029758-C2DC-9A25-BC6C-CC02B86499D3}"/>
              </a:ext>
            </a:extLst>
          </p:cNvPr>
          <p:cNvSpPr>
            <a:spLocks noChangeAspect="1"/>
          </p:cNvSpPr>
          <p:nvPr/>
        </p:nvSpPr>
        <p:spPr>
          <a:xfrm>
            <a:off x="1363586" y="4569648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4988A85-E329-EBA4-47F5-3690D582EB21}"/>
              </a:ext>
            </a:extLst>
          </p:cNvPr>
          <p:cNvSpPr>
            <a:spLocks noChangeAspect="1"/>
          </p:cNvSpPr>
          <p:nvPr/>
        </p:nvSpPr>
        <p:spPr>
          <a:xfrm>
            <a:off x="801896" y="4658136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B90E877-DDDA-9769-5711-4F2E246F4BEB}"/>
              </a:ext>
            </a:extLst>
          </p:cNvPr>
          <p:cNvSpPr txBox="1"/>
          <p:nvPr/>
        </p:nvSpPr>
        <p:spPr>
          <a:xfrm>
            <a:off x="750426" y="5638175"/>
            <a:ext cx="9140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”Standard”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5532F99-0C15-2E4A-5F4C-A86EA23DE061}"/>
              </a:ext>
            </a:extLst>
          </p:cNvPr>
          <p:cNvCxnSpPr>
            <a:cxnSpLocks/>
          </p:cNvCxnSpPr>
          <p:nvPr/>
        </p:nvCxnSpPr>
        <p:spPr>
          <a:xfrm>
            <a:off x="1199371" y="3756897"/>
            <a:ext cx="0" cy="767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77A0333-9D6B-5475-B849-50431A18E0D0}"/>
              </a:ext>
            </a:extLst>
          </p:cNvPr>
          <p:cNvCxnSpPr>
            <a:cxnSpLocks/>
          </p:cNvCxnSpPr>
          <p:nvPr/>
        </p:nvCxnSpPr>
        <p:spPr>
          <a:xfrm>
            <a:off x="1210475" y="4206178"/>
            <a:ext cx="0" cy="2918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 descr="A picture containing antenna&#10;&#10;Description automatically generated">
            <a:extLst>
              <a:ext uri="{FF2B5EF4-FFF2-40B4-BE49-F238E27FC236}">
                <a16:creationId xmlns:a16="http://schemas.microsoft.com/office/drawing/2014/main" id="{5069CCD4-03B0-1A00-8BBB-D5FC34AF0F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751"/>
          <a:stretch/>
        </p:blipFill>
        <p:spPr>
          <a:xfrm>
            <a:off x="445108" y="2736279"/>
            <a:ext cx="1570016" cy="287608"/>
          </a:xfrm>
          <a:prstGeom prst="rect">
            <a:avLst/>
          </a:prstGeom>
        </p:spPr>
      </p:pic>
      <p:sp>
        <p:nvSpPr>
          <p:cNvPr id="19" name="Oval 18">
            <a:extLst>
              <a:ext uri="{FF2B5EF4-FFF2-40B4-BE49-F238E27FC236}">
                <a16:creationId xmlns:a16="http://schemas.microsoft.com/office/drawing/2014/main" id="{2923A450-7E8C-7D8C-7202-CE6EC5792785}"/>
              </a:ext>
            </a:extLst>
          </p:cNvPr>
          <p:cNvSpPr>
            <a:spLocks noChangeAspect="1"/>
          </p:cNvSpPr>
          <p:nvPr/>
        </p:nvSpPr>
        <p:spPr>
          <a:xfrm>
            <a:off x="1069778" y="2180555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4EB89F10-B6F3-968C-B1CF-EBA0ACD82E27}"/>
              </a:ext>
            </a:extLst>
          </p:cNvPr>
          <p:cNvSpPr>
            <a:spLocks noChangeAspect="1"/>
          </p:cNvSpPr>
          <p:nvPr/>
        </p:nvSpPr>
        <p:spPr>
          <a:xfrm>
            <a:off x="1376714" y="2135409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37F5304-1764-FE15-6AD1-11BDEED9A2AE}"/>
              </a:ext>
            </a:extLst>
          </p:cNvPr>
          <p:cNvSpPr>
            <a:spLocks noChangeAspect="1"/>
          </p:cNvSpPr>
          <p:nvPr/>
        </p:nvSpPr>
        <p:spPr>
          <a:xfrm>
            <a:off x="886756" y="2030744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74912B6-65E7-4193-189F-69BB728FA63E}"/>
              </a:ext>
            </a:extLst>
          </p:cNvPr>
          <p:cNvSpPr>
            <a:spLocks noChangeAspect="1"/>
          </p:cNvSpPr>
          <p:nvPr/>
        </p:nvSpPr>
        <p:spPr>
          <a:xfrm>
            <a:off x="1174681" y="2498361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A310155-E890-D307-82E3-5ADD02E72A83}"/>
              </a:ext>
            </a:extLst>
          </p:cNvPr>
          <p:cNvSpPr>
            <a:spLocks noChangeAspect="1"/>
          </p:cNvSpPr>
          <p:nvPr/>
        </p:nvSpPr>
        <p:spPr>
          <a:xfrm>
            <a:off x="824856" y="2135409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3685CCE-33DD-8407-5AA9-F6AEA008126E}"/>
              </a:ext>
            </a:extLst>
          </p:cNvPr>
          <p:cNvCxnSpPr>
            <a:cxnSpLocks/>
          </p:cNvCxnSpPr>
          <p:nvPr/>
        </p:nvCxnSpPr>
        <p:spPr>
          <a:xfrm>
            <a:off x="1212383" y="3096289"/>
            <a:ext cx="0" cy="2918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 descr="Chart, bar chart, box and whisker chart&#10;&#10;Description automatically generated">
            <a:extLst>
              <a:ext uri="{FF2B5EF4-FFF2-40B4-BE49-F238E27FC236}">
                <a16:creationId xmlns:a16="http://schemas.microsoft.com/office/drawing/2014/main" id="{87954360-9490-A789-DEC2-37D858875C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4394" y="1690117"/>
            <a:ext cx="6252652" cy="4548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8032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772D32-95CA-BBBC-C580-E58A2EA411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Microkinetic models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F0F43A-4655-30EB-BC4A-42B2BF120D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27.04.2023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21C89E-993A-6D98-CADE-17CDC61A3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18</a:t>
            </a:fld>
            <a:endParaRPr lang="da-DK" dirty="0"/>
          </a:p>
        </p:txBody>
      </p:sp>
      <p:pic>
        <p:nvPicPr>
          <p:cNvPr id="7" name="Picture 6" descr="A picture containing antenna&#10;&#10;Description automatically generated">
            <a:extLst>
              <a:ext uri="{FF2B5EF4-FFF2-40B4-BE49-F238E27FC236}">
                <a16:creationId xmlns:a16="http://schemas.microsoft.com/office/drawing/2014/main" id="{34CB1F52-5BB3-5F89-1FA0-EA089E0EB2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1"/>
          <a:stretch/>
        </p:blipFill>
        <p:spPr>
          <a:xfrm>
            <a:off x="445108" y="2172748"/>
            <a:ext cx="1570016" cy="287608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DA0E065B-E80F-C61B-0396-B81EEB59B43C}"/>
              </a:ext>
            </a:extLst>
          </p:cNvPr>
          <p:cNvSpPr>
            <a:spLocks noChangeAspect="1"/>
          </p:cNvSpPr>
          <p:nvPr/>
        </p:nvSpPr>
        <p:spPr>
          <a:xfrm>
            <a:off x="1069778" y="1617024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2E29F46-C7D1-F9A5-5370-7528AE357105}"/>
              </a:ext>
            </a:extLst>
          </p:cNvPr>
          <p:cNvSpPr>
            <a:spLocks noChangeAspect="1"/>
          </p:cNvSpPr>
          <p:nvPr/>
        </p:nvSpPr>
        <p:spPr>
          <a:xfrm>
            <a:off x="1376714" y="1571878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BA12EC9-A6F1-C6F0-3774-DF4B94D37E2B}"/>
              </a:ext>
            </a:extLst>
          </p:cNvPr>
          <p:cNvSpPr>
            <a:spLocks noChangeAspect="1"/>
          </p:cNvSpPr>
          <p:nvPr/>
        </p:nvSpPr>
        <p:spPr>
          <a:xfrm>
            <a:off x="886756" y="1467213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6B285AC-947C-64CB-80AE-6EBE456312D6}"/>
              </a:ext>
            </a:extLst>
          </p:cNvPr>
          <p:cNvSpPr>
            <a:spLocks noChangeAspect="1"/>
          </p:cNvSpPr>
          <p:nvPr/>
        </p:nvSpPr>
        <p:spPr>
          <a:xfrm>
            <a:off x="1174681" y="1934830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3B5838C-CFEA-0333-68C0-CDA01ECF6EDB}"/>
              </a:ext>
            </a:extLst>
          </p:cNvPr>
          <p:cNvSpPr>
            <a:spLocks noChangeAspect="1"/>
          </p:cNvSpPr>
          <p:nvPr/>
        </p:nvSpPr>
        <p:spPr>
          <a:xfrm>
            <a:off x="824856" y="1571878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13" name="Picture 12" descr="A picture containing antenna&#10;&#10;Description automatically generated">
            <a:extLst>
              <a:ext uri="{FF2B5EF4-FFF2-40B4-BE49-F238E27FC236}">
                <a16:creationId xmlns:a16="http://schemas.microsoft.com/office/drawing/2014/main" id="{ABF0AA0E-31D0-9204-D8C6-38C2043240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1"/>
          <a:stretch/>
        </p:blipFill>
        <p:spPr>
          <a:xfrm>
            <a:off x="445108" y="3279618"/>
            <a:ext cx="1570016" cy="287608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1D753ADD-696C-229C-172D-DD8A9EAA9346}"/>
              </a:ext>
            </a:extLst>
          </p:cNvPr>
          <p:cNvSpPr>
            <a:spLocks noChangeAspect="1"/>
          </p:cNvSpPr>
          <p:nvPr/>
        </p:nvSpPr>
        <p:spPr>
          <a:xfrm>
            <a:off x="1051734" y="2827098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97F3856-B6DC-E2B8-4058-3D0FFE2CF468}"/>
              </a:ext>
            </a:extLst>
          </p:cNvPr>
          <p:cNvSpPr>
            <a:spLocks noChangeAspect="1"/>
          </p:cNvSpPr>
          <p:nvPr/>
        </p:nvSpPr>
        <p:spPr>
          <a:xfrm>
            <a:off x="1358670" y="2958862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A1007F3-2F92-9830-B645-5FCD07BB7839}"/>
              </a:ext>
            </a:extLst>
          </p:cNvPr>
          <p:cNvSpPr>
            <a:spLocks noChangeAspect="1"/>
          </p:cNvSpPr>
          <p:nvPr/>
        </p:nvSpPr>
        <p:spPr>
          <a:xfrm>
            <a:off x="1157799" y="2717085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17BE6FD-DFC3-92CF-8D29-16B0626CC952}"/>
              </a:ext>
            </a:extLst>
          </p:cNvPr>
          <p:cNvSpPr>
            <a:spLocks noChangeAspect="1"/>
          </p:cNvSpPr>
          <p:nvPr/>
        </p:nvSpPr>
        <p:spPr>
          <a:xfrm>
            <a:off x="820831" y="2958862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18" name="Picture 17" descr="A picture containing antenna&#10;&#10;Description automatically generated">
            <a:extLst>
              <a:ext uri="{FF2B5EF4-FFF2-40B4-BE49-F238E27FC236}">
                <a16:creationId xmlns:a16="http://schemas.microsoft.com/office/drawing/2014/main" id="{3B2F56FE-3038-5786-39CE-A6E7056C32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1"/>
          <a:stretch/>
        </p:blipFill>
        <p:spPr>
          <a:xfrm>
            <a:off x="445108" y="4603264"/>
            <a:ext cx="1570016" cy="287608"/>
          </a:xfrm>
          <a:prstGeom prst="rect">
            <a:avLst/>
          </a:prstGeom>
        </p:spPr>
      </p:pic>
      <p:sp>
        <p:nvSpPr>
          <p:cNvPr id="19" name="Oval 18">
            <a:extLst>
              <a:ext uri="{FF2B5EF4-FFF2-40B4-BE49-F238E27FC236}">
                <a16:creationId xmlns:a16="http://schemas.microsoft.com/office/drawing/2014/main" id="{3014738A-04EA-4A2C-9CA0-CA926A884F76}"/>
              </a:ext>
            </a:extLst>
          </p:cNvPr>
          <p:cNvSpPr>
            <a:spLocks noChangeAspect="1"/>
          </p:cNvSpPr>
          <p:nvPr/>
        </p:nvSpPr>
        <p:spPr>
          <a:xfrm>
            <a:off x="1202318" y="4004498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43B7A543-A860-7103-665D-D2FC9C29DEA8}"/>
              </a:ext>
            </a:extLst>
          </p:cNvPr>
          <p:cNvSpPr>
            <a:spLocks noChangeAspect="1"/>
          </p:cNvSpPr>
          <p:nvPr/>
        </p:nvSpPr>
        <p:spPr>
          <a:xfrm>
            <a:off x="1072175" y="3802821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43C28DC-55AD-1D8C-A047-0240A7F95A87}"/>
              </a:ext>
            </a:extLst>
          </p:cNvPr>
          <p:cNvSpPr>
            <a:spLocks noChangeAspect="1"/>
          </p:cNvSpPr>
          <p:nvPr/>
        </p:nvSpPr>
        <p:spPr>
          <a:xfrm>
            <a:off x="1521397" y="4101926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005F923-FE61-BF26-8EE4-D0EC0D0589A7}"/>
              </a:ext>
            </a:extLst>
          </p:cNvPr>
          <p:cNvSpPr>
            <a:spLocks noChangeAspect="1"/>
          </p:cNvSpPr>
          <p:nvPr/>
        </p:nvSpPr>
        <p:spPr>
          <a:xfrm>
            <a:off x="1069737" y="4273913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23" name="Picture 22" descr="A picture containing antenna&#10;&#10;Description automatically generated">
            <a:extLst>
              <a:ext uri="{FF2B5EF4-FFF2-40B4-BE49-F238E27FC236}">
                <a16:creationId xmlns:a16="http://schemas.microsoft.com/office/drawing/2014/main" id="{AFA80D4D-98E3-4059-432B-C3B88AC06B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1"/>
          <a:stretch/>
        </p:blipFill>
        <p:spPr>
          <a:xfrm>
            <a:off x="445108" y="5931945"/>
            <a:ext cx="1570016" cy="287608"/>
          </a:xfrm>
          <a:prstGeom prst="rect">
            <a:avLst/>
          </a:prstGeom>
        </p:spPr>
      </p:pic>
      <p:sp>
        <p:nvSpPr>
          <p:cNvPr id="24" name="Oval 23">
            <a:extLst>
              <a:ext uri="{FF2B5EF4-FFF2-40B4-BE49-F238E27FC236}">
                <a16:creationId xmlns:a16="http://schemas.microsoft.com/office/drawing/2014/main" id="{9F182C4E-F311-8D76-7AD5-8C6EC94DFD1D}"/>
              </a:ext>
            </a:extLst>
          </p:cNvPr>
          <p:cNvSpPr>
            <a:spLocks noChangeAspect="1"/>
          </p:cNvSpPr>
          <p:nvPr/>
        </p:nvSpPr>
        <p:spPr>
          <a:xfrm>
            <a:off x="1046818" y="5371590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53DB0B40-AAD0-968B-91ED-A25999290AE0}"/>
              </a:ext>
            </a:extLst>
          </p:cNvPr>
          <p:cNvSpPr>
            <a:spLocks noChangeAspect="1"/>
          </p:cNvSpPr>
          <p:nvPr/>
        </p:nvSpPr>
        <p:spPr>
          <a:xfrm>
            <a:off x="1363586" y="5355940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A9A6013-0068-A305-3489-2CD09725EF31}"/>
              </a:ext>
            </a:extLst>
          </p:cNvPr>
          <p:cNvSpPr>
            <a:spLocks noChangeAspect="1"/>
          </p:cNvSpPr>
          <p:nvPr/>
        </p:nvSpPr>
        <p:spPr>
          <a:xfrm>
            <a:off x="801896" y="5444428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452A150-42DB-1766-280D-8EC4DEBA356F}"/>
              </a:ext>
            </a:extLst>
          </p:cNvPr>
          <p:cNvSpPr txBox="1"/>
          <p:nvPr/>
        </p:nvSpPr>
        <p:spPr>
          <a:xfrm>
            <a:off x="773099" y="6314032"/>
            <a:ext cx="9044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”Dentates”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ACE83E6-EADC-7E37-0AE6-6D1B6423D9A3}"/>
              </a:ext>
            </a:extLst>
          </p:cNvPr>
          <p:cNvCxnSpPr>
            <a:cxnSpLocks/>
          </p:cNvCxnSpPr>
          <p:nvPr/>
        </p:nvCxnSpPr>
        <p:spPr>
          <a:xfrm>
            <a:off x="1481969" y="3210013"/>
            <a:ext cx="0" cy="767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771D7E7-CDEA-78D6-D774-2FAEBC4A300F}"/>
              </a:ext>
            </a:extLst>
          </p:cNvPr>
          <p:cNvCxnSpPr>
            <a:cxnSpLocks/>
          </p:cNvCxnSpPr>
          <p:nvPr/>
        </p:nvCxnSpPr>
        <p:spPr>
          <a:xfrm>
            <a:off x="942219" y="3210013"/>
            <a:ext cx="0" cy="767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770BDDD-1400-1F7A-F86C-BB9C3B9841C4}"/>
              </a:ext>
            </a:extLst>
          </p:cNvPr>
          <p:cNvCxnSpPr>
            <a:cxnSpLocks/>
          </p:cNvCxnSpPr>
          <p:nvPr/>
        </p:nvCxnSpPr>
        <p:spPr>
          <a:xfrm>
            <a:off x="1196219" y="4530813"/>
            <a:ext cx="0" cy="767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2969FDC-872F-8114-184E-73ED2ED23C9C}"/>
              </a:ext>
            </a:extLst>
          </p:cNvPr>
          <p:cNvCxnSpPr>
            <a:cxnSpLocks/>
          </p:cNvCxnSpPr>
          <p:nvPr/>
        </p:nvCxnSpPr>
        <p:spPr>
          <a:xfrm>
            <a:off x="1210637" y="3636965"/>
            <a:ext cx="0" cy="2918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F00A6FD-4618-A4CD-4D30-3C85ADEAB06F}"/>
              </a:ext>
            </a:extLst>
          </p:cNvPr>
          <p:cNvCxnSpPr>
            <a:cxnSpLocks/>
          </p:cNvCxnSpPr>
          <p:nvPr/>
        </p:nvCxnSpPr>
        <p:spPr>
          <a:xfrm>
            <a:off x="1218338" y="4974033"/>
            <a:ext cx="0" cy="2918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91BB962-09CA-6BB8-0CAA-25B46DD8245C}"/>
              </a:ext>
            </a:extLst>
          </p:cNvPr>
          <p:cNvCxnSpPr>
            <a:cxnSpLocks/>
          </p:cNvCxnSpPr>
          <p:nvPr/>
        </p:nvCxnSpPr>
        <p:spPr>
          <a:xfrm>
            <a:off x="1210637" y="2331204"/>
            <a:ext cx="0" cy="2918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 descr="Chart&#10;&#10;Description automatically generated">
            <a:extLst>
              <a:ext uri="{FF2B5EF4-FFF2-40B4-BE49-F238E27FC236}">
                <a16:creationId xmlns:a16="http://schemas.microsoft.com/office/drawing/2014/main" id="{C56B95DF-C2EC-A5B7-143B-501925E9C9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4019" y="1867024"/>
            <a:ext cx="6373428" cy="4544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1094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772D32-95CA-BBBC-C580-E58A2EA411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Microkinetic models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F0F43A-4655-30EB-BC4A-42B2BF120D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27.04.2023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21C89E-993A-6D98-CADE-17CDC61A3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19</a:t>
            </a:fld>
            <a:endParaRPr lang="da-DK" dirty="0"/>
          </a:p>
        </p:txBody>
      </p:sp>
      <p:pic>
        <p:nvPicPr>
          <p:cNvPr id="3" name="Picture 2" descr="A picture containing antenna&#10;&#10;Description automatically generated">
            <a:extLst>
              <a:ext uri="{FF2B5EF4-FFF2-40B4-BE49-F238E27FC236}">
                <a16:creationId xmlns:a16="http://schemas.microsoft.com/office/drawing/2014/main" id="{1B141231-404F-E622-D97B-1067BF3602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1"/>
          <a:stretch/>
        </p:blipFill>
        <p:spPr>
          <a:xfrm>
            <a:off x="445108" y="3285196"/>
            <a:ext cx="1570016" cy="287608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0E64C5F5-63BD-F4AA-3900-934D3C24F862}"/>
              </a:ext>
            </a:extLst>
          </p:cNvPr>
          <p:cNvSpPr>
            <a:spLocks noChangeAspect="1"/>
          </p:cNvSpPr>
          <p:nvPr/>
        </p:nvSpPr>
        <p:spPr>
          <a:xfrm>
            <a:off x="1046818" y="2891985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BB20D60-758A-E61A-BA63-D28C395B9FD8}"/>
              </a:ext>
            </a:extLst>
          </p:cNvPr>
          <p:cNvSpPr>
            <a:spLocks noChangeAspect="1"/>
          </p:cNvSpPr>
          <p:nvPr/>
        </p:nvSpPr>
        <p:spPr>
          <a:xfrm>
            <a:off x="1353754" y="2846839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972117A-AD63-F92C-B123-C36924BA1B7D}"/>
              </a:ext>
            </a:extLst>
          </p:cNvPr>
          <p:cNvSpPr>
            <a:spLocks noChangeAspect="1"/>
          </p:cNvSpPr>
          <p:nvPr/>
        </p:nvSpPr>
        <p:spPr>
          <a:xfrm>
            <a:off x="863796" y="2742174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2BAD61A-A0A6-8037-3821-3E35FA50BB98}"/>
              </a:ext>
            </a:extLst>
          </p:cNvPr>
          <p:cNvSpPr>
            <a:spLocks noChangeAspect="1"/>
          </p:cNvSpPr>
          <p:nvPr/>
        </p:nvSpPr>
        <p:spPr>
          <a:xfrm>
            <a:off x="801896" y="2846839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10" name="Picture 9" descr="A picture containing antenna&#10;&#10;Description automatically generated">
            <a:extLst>
              <a:ext uri="{FF2B5EF4-FFF2-40B4-BE49-F238E27FC236}">
                <a16:creationId xmlns:a16="http://schemas.microsoft.com/office/drawing/2014/main" id="{A8870DA2-3113-7B51-F787-A48C5563A1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1"/>
          <a:stretch/>
        </p:blipFill>
        <p:spPr>
          <a:xfrm>
            <a:off x="445108" y="4598547"/>
            <a:ext cx="1570016" cy="287608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887DD223-5C4D-BC7E-D993-A0B9552D89D2}"/>
              </a:ext>
            </a:extLst>
          </p:cNvPr>
          <p:cNvSpPr>
            <a:spLocks noChangeAspect="1"/>
          </p:cNvSpPr>
          <p:nvPr/>
        </p:nvSpPr>
        <p:spPr>
          <a:xfrm>
            <a:off x="1331956" y="4205336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28F79DF-9A66-5D4E-B2F7-A9A2870A79E4}"/>
              </a:ext>
            </a:extLst>
          </p:cNvPr>
          <p:cNvSpPr>
            <a:spLocks noChangeAspect="1"/>
          </p:cNvSpPr>
          <p:nvPr/>
        </p:nvSpPr>
        <p:spPr>
          <a:xfrm>
            <a:off x="1638892" y="4160190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AD36CB9-E26F-1962-262C-880C92BA25B2}"/>
              </a:ext>
            </a:extLst>
          </p:cNvPr>
          <p:cNvSpPr>
            <a:spLocks noChangeAspect="1"/>
          </p:cNvSpPr>
          <p:nvPr/>
        </p:nvSpPr>
        <p:spPr>
          <a:xfrm>
            <a:off x="1148934" y="4055525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BEDAED4-5F42-EDED-55FE-DF15AAD780F1}"/>
              </a:ext>
            </a:extLst>
          </p:cNvPr>
          <p:cNvSpPr>
            <a:spLocks noChangeAspect="1"/>
          </p:cNvSpPr>
          <p:nvPr/>
        </p:nvSpPr>
        <p:spPr>
          <a:xfrm>
            <a:off x="1087034" y="4160190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ABFE408-7C54-7918-993F-298DAD99CFC4}"/>
              </a:ext>
            </a:extLst>
          </p:cNvPr>
          <p:cNvSpPr>
            <a:spLocks noChangeAspect="1"/>
          </p:cNvSpPr>
          <p:nvPr/>
        </p:nvSpPr>
        <p:spPr>
          <a:xfrm>
            <a:off x="757568" y="4416691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16" name="Picture 15" descr="A picture containing antenna&#10;&#10;Description automatically generated">
            <a:extLst>
              <a:ext uri="{FF2B5EF4-FFF2-40B4-BE49-F238E27FC236}">
                <a16:creationId xmlns:a16="http://schemas.microsoft.com/office/drawing/2014/main" id="{E23EE2CA-2740-F23A-E56E-5070A40A90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1"/>
          <a:stretch/>
        </p:blipFill>
        <p:spPr>
          <a:xfrm>
            <a:off x="471926" y="5931723"/>
            <a:ext cx="1570016" cy="287608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65A74065-445C-9EA0-084C-68BF8C2BAEBA}"/>
              </a:ext>
            </a:extLst>
          </p:cNvPr>
          <p:cNvSpPr>
            <a:spLocks noChangeAspect="1"/>
          </p:cNvSpPr>
          <p:nvPr/>
        </p:nvSpPr>
        <p:spPr>
          <a:xfrm>
            <a:off x="1358774" y="5538512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A541B19-A926-8EFD-737A-E6D7DFE7A0EF}"/>
              </a:ext>
            </a:extLst>
          </p:cNvPr>
          <p:cNvSpPr>
            <a:spLocks noChangeAspect="1"/>
          </p:cNvSpPr>
          <p:nvPr/>
        </p:nvSpPr>
        <p:spPr>
          <a:xfrm>
            <a:off x="1397762" y="5287222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453AAA5-D208-33FE-33CA-2CE8CA2325B1}"/>
              </a:ext>
            </a:extLst>
          </p:cNvPr>
          <p:cNvSpPr>
            <a:spLocks noChangeAspect="1"/>
          </p:cNvSpPr>
          <p:nvPr/>
        </p:nvSpPr>
        <p:spPr>
          <a:xfrm>
            <a:off x="917528" y="5265667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8C59E0F-3E39-D254-35B6-B1BFE49DE335}"/>
              </a:ext>
            </a:extLst>
          </p:cNvPr>
          <p:cNvSpPr>
            <a:spLocks noChangeAspect="1"/>
          </p:cNvSpPr>
          <p:nvPr/>
        </p:nvSpPr>
        <p:spPr>
          <a:xfrm>
            <a:off x="826132" y="5370332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F3218B0-4FA9-5F7A-4C4B-1D46E99BF239}"/>
              </a:ext>
            </a:extLst>
          </p:cNvPr>
          <p:cNvSpPr>
            <a:spLocks noChangeAspect="1"/>
          </p:cNvSpPr>
          <p:nvPr/>
        </p:nvSpPr>
        <p:spPr>
          <a:xfrm>
            <a:off x="728232" y="5514332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E65DC5E-55E9-BA6A-C274-190A6F638944}"/>
              </a:ext>
            </a:extLst>
          </p:cNvPr>
          <p:cNvCxnSpPr>
            <a:cxnSpLocks/>
          </p:cNvCxnSpPr>
          <p:nvPr/>
        </p:nvCxnSpPr>
        <p:spPr>
          <a:xfrm>
            <a:off x="1206312" y="3210640"/>
            <a:ext cx="0" cy="767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84D1821-D350-D0DD-B419-BB70A536FEFD}"/>
              </a:ext>
            </a:extLst>
          </p:cNvPr>
          <p:cNvCxnSpPr>
            <a:cxnSpLocks/>
          </p:cNvCxnSpPr>
          <p:nvPr/>
        </p:nvCxnSpPr>
        <p:spPr>
          <a:xfrm>
            <a:off x="808246" y="4527416"/>
            <a:ext cx="0" cy="767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138494E-554A-3BE3-98D3-073AC5B297BD}"/>
              </a:ext>
            </a:extLst>
          </p:cNvPr>
          <p:cNvCxnSpPr>
            <a:cxnSpLocks/>
          </p:cNvCxnSpPr>
          <p:nvPr/>
        </p:nvCxnSpPr>
        <p:spPr>
          <a:xfrm>
            <a:off x="1488887" y="4527001"/>
            <a:ext cx="0" cy="767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B4A1A63-0F0D-67A8-79F2-112166FE3E95}"/>
              </a:ext>
            </a:extLst>
          </p:cNvPr>
          <p:cNvCxnSpPr>
            <a:cxnSpLocks/>
          </p:cNvCxnSpPr>
          <p:nvPr/>
        </p:nvCxnSpPr>
        <p:spPr>
          <a:xfrm>
            <a:off x="1514287" y="5862668"/>
            <a:ext cx="0" cy="767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16205FB-8799-40B7-1021-A51372450393}"/>
              </a:ext>
            </a:extLst>
          </p:cNvPr>
          <p:cNvCxnSpPr>
            <a:cxnSpLocks/>
          </p:cNvCxnSpPr>
          <p:nvPr/>
        </p:nvCxnSpPr>
        <p:spPr>
          <a:xfrm>
            <a:off x="1210806" y="3669377"/>
            <a:ext cx="0" cy="2918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445AFFF-B954-1354-22D8-34B070887744}"/>
              </a:ext>
            </a:extLst>
          </p:cNvPr>
          <p:cNvCxnSpPr>
            <a:cxnSpLocks/>
          </p:cNvCxnSpPr>
          <p:nvPr/>
        </p:nvCxnSpPr>
        <p:spPr>
          <a:xfrm>
            <a:off x="1230116" y="4973811"/>
            <a:ext cx="0" cy="2918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 descr="A picture containing antenna&#10;&#10;Description automatically generated">
            <a:extLst>
              <a:ext uri="{FF2B5EF4-FFF2-40B4-BE49-F238E27FC236}">
                <a16:creationId xmlns:a16="http://schemas.microsoft.com/office/drawing/2014/main" id="{0F6F8E16-03E2-1251-EB38-964122CFC6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1"/>
          <a:stretch/>
        </p:blipFill>
        <p:spPr>
          <a:xfrm>
            <a:off x="445108" y="2172748"/>
            <a:ext cx="1570016" cy="287608"/>
          </a:xfrm>
          <a:prstGeom prst="rect">
            <a:avLst/>
          </a:prstGeom>
        </p:spPr>
      </p:pic>
      <p:sp>
        <p:nvSpPr>
          <p:cNvPr id="29" name="Oval 28">
            <a:extLst>
              <a:ext uri="{FF2B5EF4-FFF2-40B4-BE49-F238E27FC236}">
                <a16:creationId xmlns:a16="http://schemas.microsoft.com/office/drawing/2014/main" id="{E0D9B249-7439-8173-9082-61E20C14934D}"/>
              </a:ext>
            </a:extLst>
          </p:cNvPr>
          <p:cNvSpPr>
            <a:spLocks noChangeAspect="1"/>
          </p:cNvSpPr>
          <p:nvPr/>
        </p:nvSpPr>
        <p:spPr>
          <a:xfrm>
            <a:off x="1069778" y="1617024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E6079ECB-3AB9-2C94-F23C-EEE3A3009E00}"/>
              </a:ext>
            </a:extLst>
          </p:cNvPr>
          <p:cNvSpPr>
            <a:spLocks noChangeAspect="1"/>
          </p:cNvSpPr>
          <p:nvPr/>
        </p:nvSpPr>
        <p:spPr>
          <a:xfrm>
            <a:off x="1376714" y="1571878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EF6ECAF7-B72D-DCF6-D5F5-F8055E998A26}"/>
              </a:ext>
            </a:extLst>
          </p:cNvPr>
          <p:cNvSpPr>
            <a:spLocks noChangeAspect="1"/>
          </p:cNvSpPr>
          <p:nvPr/>
        </p:nvSpPr>
        <p:spPr>
          <a:xfrm>
            <a:off x="886756" y="1467213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79203777-A914-938D-5FEC-F8627E31A3FC}"/>
              </a:ext>
            </a:extLst>
          </p:cNvPr>
          <p:cNvSpPr>
            <a:spLocks noChangeAspect="1"/>
          </p:cNvSpPr>
          <p:nvPr/>
        </p:nvSpPr>
        <p:spPr>
          <a:xfrm>
            <a:off x="1174681" y="1934830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0C092B2F-DD64-5852-0243-80882221618B}"/>
              </a:ext>
            </a:extLst>
          </p:cNvPr>
          <p:cNvSpPr>
            <a:spLocks noChangeAspect="1"/>
          </p:cNvSpPr>
          <p:nvPr/>
        </p:nvSpPr>
        <p:spPr>
          <a:xfrm>
            <a:off x="824856" y="1571878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F18CC39-A24A-1376-BFAF-BC5950A5B4C9}"/>
              </a:ext>
            </a:extLst>
          </p:cNvPr>
          <p:cNvCxnSpPr>
            <a:cxnSpLocks/>
          </p:cNvCxnSpPr>
          <p:nvPr/>
        </p:nvCxnSpPr>
        <p:spPr>
          <a:xfrm>
            <a:off x="1210637" y="2490696"/>
            <a:ext cx="0" cy="2918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7B4B568E-AE04-5D52-5661-02084A3C1393}"/>
              </a:ext>
            </a:extLst>
          </p:cNvPr>
          <p:cNvSpPr txBox="1"/>
          <p:nvPr/>
        </p:nvSpPr>
        <p:spPr>
          <a:xfrm>
            <a:off x="6095207" y="436048"/>
            <a:ext cx="2113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/>
              <a:t>With new DFT data</a:t>
            </a:r>
          </a:p>
        </p:txBody>
      </p:sp>
    </p:spTree>
    <p:extLst>
      <p:ext uri="{BB962C8B-B14F-4D97-AF65-F5344CB8AC3E}">
        <p14:creationId xmlns:p14="http://schemas.microsoft.com/office/powerpoint/2010/main" val="29457793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Table of 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/>
              <a:t>Power-to-X</a:t>
            </a:r>
          </a:p>
          <a:p>
            <a:r>
              <a:rPr lang="da-DK" dirty="0"/>
              <a:t>Formic acid (</a:t>
            </a:r>
            <a:r>
              <a:rPr lang="da-DK" dirty="0" err="1"/>
              <a:t>Compared</a:t>
            </a:r>
            <a:r>
              <a:rPr lang="da-DK" dirty="0"/>
              <a:t> to hydrogen)</a:t>
            </a:r>
          </a:p>
          <a:p>
            <a:r>
              <a:rPr lang="da-DK" dirty="0"/>
              <a:t>Reaction pathways</a:t>
            </a:r>
          </a:p>
          <a:p>
            <a:r>
              <a:rPr lang="da-DK" dirty="0"/>
              <a:t>DFT data (new)</a:t>
            </a:r>
          </a:p>
          <a:p>
            <a:r>
              <a:rPr lang="da-DK" dirty="0"/>
              <a:t>Activity </a:t>
            </a:r>
            <a:r>
              <a:rPr lang="da-DK" dirty="0" err="1"/>
              <a:t>estimation</a:t>
            </a:r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2</a:t>
            </a:fld>
            <a:endParaRPr lang="da-DK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C3BBF-1D93-4703-ADE1-710F97721AD1}" type="datetime1">
              <a:rPr lang="da-DK" smtClean="0"/>
              <a:t>26.04.2023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1631090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772D32-95CA-BBBC-C580-E58A2EA411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Microkinetic models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F0F43A-4655-30EB-BC4A-42B2BF120D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27.04.2023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21C89E-993A-6D98-CADE-17CDC61A3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20</a:t>
            </a:fld>
            <a:endParaRPr lang="da-DK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393175-C45A-B754-0AEE-E6271FBD008B}"/>
              </a:ext>
            </a:extLst>
          </p:cNvPr>
          <p:cNvSpPr txBox="1"/>
          <p:nvPr/>
        </p:nvSpPr>
        <p:spPr>
          <a:xfrm>
            <a:off x="550320" y="5457622"/>
            <a:ext cx="13612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”H from solution”</a:t>
            </a:r>
          </a:p>
        </p:txBody>
      </p:sp>
      <p:pic>
        <p:nvPicPr>
          <p:cNvPr id="6" name="Picture 5" descr="A picture containing antenna&#10;&#10;Description automatically generated">
            <a:extLst>
              <a:ext uri="{FF2B5EF4-FFF2-40B4-BE49-F238E27FC236}">
                <a16:creationId xmlns:a16="http://schemas.microsoft.com/office/drawing/2014/main" id="{F564B5D8-F831-D079-E82B-1F6EC03C1B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1"/>
          <a:stretch/>
        </p:blipFill>
        <p:spPr>
          <a:xfrm>
            <a:off x="449552" y="3667024"/>
            <a:ext cx="1570016" cy="287608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7CC98C52-2E51-FB2D-5704-80DDD0893024}"/>
              </a:ext>
            </a:extLst>
          </p:cNvPr>
          <p:cNvSpPr>
            <a:spLocks noChangeAspect="1"/>
          </p:cNvSpPr>
          <p:nvPr/>
        </p:nvSpPr>
        <p:spPr>
          <a:xfrm>
            <a:off x="1051262" y="3273813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4494407-9824-7FD4-022C-A460E8E9E54C}"/>
              </a:ext>
            </a:extLst>
          </p:cNvPr>
          <p:cNvSpPr>
            <a:spLocks noChangeAspect="1"/>
          </p:cNvSpPr>
          <p:nvPr/>
        </p:nvSpPr>
        <p:spPr>
          <a:xfrm>
            <a:off x="1358198" y="3228667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049ADAC-49F0-EAFD-A8AB-120409B0ED14}"/>
              </a:ext>
            </a:extLst>
          </p:cNvPr>
          <p:cNvSpPr>
            <a:spLocks noChangeAspect="1"/>
          </p:cNvSpPr>
          <p:nvPr/>
        </p:nvSpPr>
        <p:spPr>
          <a:xfrm>
            <a:off x="868240" y="3124002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4BC642E-9758-0D4C-8271-91DE1134883B}"/>
              </a:ext>
            </a:extLst>
          </p:cNvPr>
          <p:cNvSpPr>
            <a:spLocks noChangeAspect="1"/>
          </p:cNvSpPr>
          <p:nvPr/>
        </p:nvSpPr>
        <p:spPr>
          <a:xfrm>
            <a:off x="806340" y="3228667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11" name="Picture 10" descr="A picture containing antenna&#10;&#10;Description automatically generated">
            <a:extLst>
              <a:ext uri="{FF2B5EF4-FFF2-40B4-BE49-F238E27FC236}">
                <a16:creationId xmlns:a16="http://schemas.microsoft.com/office/drawing/2014/main" id="{157A2198-2709-4E06-F4FA-81BB0FCBC6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1"/>
          <a:stretch/>
        </p:blipFill>
        <p:spPr>
          <a:xfrm>
            <a:off x="444676" y="4977926"/>
            <a:ext cx="1570016" cy="287608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27400012-EC69-EB20-2790-703608A9C50F}"/>
              </a:ext>
            </a:extLst>
          </p:cNvPr>
          <p:cNvSpPr>
            <a:spLocks noChangeAspect="1"/>
          </p:cNvSpPr>
          <p:nvPr/>
        </p:nvSpPr>
        <p:spPr>
          <a:xfrm>
            <a:off x="1369068" y="4584723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08CEBBB-488D-6496-59E2-FD50619FE47F}"/>
              </a:ext>
            </a:extLst>
          </p:cNvPr>
          <p:cNvSpPr>
            <a:spLocks noChangeAspect="1"/>
          </p:cNvSpPr>
          <p:nvPr/>
        </p:nvSpPr>
        <p:spPr>
          <a:xfrm>
            <a:off x="1404687" y="4332723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B849B05-3EBD-B118-DDED-7A6F9017A1FC}"/>
              </a:ext>
            </a:extLst>
          </p:cNvPr>
          <p:cNvSpPr>
            <a:spLocks noChangeAspect="1"/>
          </p:cNvSpPr>
          <p:nvPr/>
        </p:nvSpPr>
        <p:spPr>
          <a:xfrm>
            <a:off x="727364" y="4464828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5168151-BB15-81C7-90EE-6C346F150175}"/>
              </a:ext>
            </a:extLst>
          </p:cNvPr>
          <p:cNvSpPr>
            <a:spLocks noChangeAspect="1"/>
          </p:cNvSpPr>
          <p:nvPr/>
        </p:nvSpPr>
        <p:spPr>
          <a:xfrm>
            <a:off x="837626" y="4382629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D1294C4-59E9-4E2F-BC6B-38641391A3CD}"/>
              </a:ext>
            </a:extLst>
          </p:cNvPr>
          <p:cNvSpPr>
            <a:spLocks noChangeAspect="1"/>
          </p:cNvSpPr>
          <p:nvPr/>
        </p:nvSpPr>
        <p:spPr>
          <a:xfrm>
            <a:off x="979575" y="4284556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A8A1721-B992-BE6D-B1E4-6EEFB3E34013}"/>
              </a:ext>
            </a:extLst>
          </p:cNvPr>
          <p:cNvCxnSpPr>
            <a:cxnSpLocks/>
          </p:cNvCxnSpPr>
          <p:nvPr/>
        </p:nvCxnSpPr>
        <p:spPr>
          <a:xfrm>
            <a:off x="1206410" y="3594794"/>
            <a:ext cx="0" cy="767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00F4991-4346-906C-EADC-F5F756E66645}"/>
              </a:ext>
            </a:extLst>
          </p:cNvPr>
          <p:cNvCxnSpPr>
            <a:cxnSpLocks/>
          </p:cNvCxnSpPr>
          <p:nvPr/>
        </p:nvCxnSpPr>
        <p:spPr>
          <a:xfrm>
            <a:off x="1527085" y="4907595"/>
            <a:ext cx="0" cy="767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375655B-2B97-3FF9-7DAF-BDE02B26664E}"/>
              </a:ext>
            </a:extLst>
          </p:cNvPr>
          <p:cNvCxnSpPr>
            <a:cxnSpLocks/>
          </p:cNvCxnSpPr>
          <p:nvPr/>
        </p:nvCxnSpPr>
        <p:spPr>
          <a:xfrm>
            <a:off x="1230955" y="4046700"/>
            <a:ext cx="0" cy="2918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 descr="A picture containing antenna&#10;&#10;Description automatically generated">
            <a:extLst>
              <a:ext uri="{FF2B5EF4-FFF2-40B4-BE49-F238E27FC236}">
                <a16:creationId xmlns:a16="http://schemas.microsoft.com/office/drawing/2014/main" id="{21660EB5-3AB4-E7CB-F869-778F3AC846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1"/>
          <a:stretch/>
        </p:blipFill>
        <p:spPr>
          <a:xfrm>
            <a:off x="445108" y="2459835"/>
            <a:ext cx="1570016" cy="287608"/>
          </a:xfrm>
          <a:prstGeom prst="rect">
            <a:avLst/>
          </a:prstGeom>
        </p:spPr>
      </p:pic>
      <p:sp>
        <p:nvSpPr>
          <p:cNvPr id="22" name="Oval 21">
            <a:extLst>
              <a:ext uri="{FF2B5EF4-FFF2-40B4-BE49-F238E27FC236}">
                <a16:creationId xmlns:a16="http://schemas.microsoft.com/office/drawing/2014/main" id="{A166809D-B132-624B-5CB2-DB9CA316E776}"/>
              </a:ext>
            </a:extLst>
          </p:cNvPr>
          <p:cNvSpPr>
            <a:spLocks noChangeAspect="1"/>
          </p:cNvSpPr>
          <p:nvPr/>
        </p:nvSpPr>
        <p:spPr>
          <a:xfrm>
            <a:off x="1069778" y="1904111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DBB92E8D-B85A-DD2D-E713-35828BF2D0A0}"/>
              </a:ext>
            </a:extLst>
          </p:cNvPr>
          <p:cNvSpPr>
            <a:spLocks noChangeAspect="1"/>
          </p:cNvSpPr>
          <p:nvPr/>
        </p:nvSpPr>
        <p:spPr>
          <a:xfrm>
            <a:off x="1376714" y="1858965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A6DE2AB-E86C-6CC9-AFE6-951807D21C14}"/>
              </a:ext>
            </a:extLst>
          </p:cNvPr>
          <p:cNvSpPr>
            <a:spLocks noChangeAspect="1"/>
          </p:cNvSpPr>
          <p:nvPr/>
        </p:nvSpPr>
        <p:spPr>
          <a:xfrm>
            <a:off x="886756" y="1754300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FAF95C1-AAF8-D99C-C24D-C1C18EE77D76}"/>
              </a:ext>
            </a:extLst>
          </p:cNvPr>
          <p:cNvSpPr>
            <a:spLocks noChangeAspect="1"/>
          </p:cNvSpPr>
          <p:nvPr/>
        </p:nvSpPr>
        <p:spPr>
          <a:xfrm>
            <a:off x="1174681" y="2221917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DD49E240-71F1-B1CF-BA4B-2C247C9F3A8F}"/>
              </a:ext>
            </a:extLst>
          </p:cNvPr>
          <p:cNvSpPr>
            <a:spLocks noChangeAspect="1"/>
          </p:cNvSpPr>
          <p:nvPr/>
        </p:nvSpPr>
        <p:spPr>
          <a:xfrm>
            <a:off x="824856" y="1858965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52987F1-4431-ECDE-1309-8B7F34DA0910}"/>
              </a:ext>
            </a:extLst>
          </p:cNvPr>
          <p:cNvCxnSpPr>
            <a:cxnSpLocks/>
          </p:cNvCxnSpPr>
          <p:nvPr/>
        </p:nvCxnSpPr>
        <p:spPr>
          <a:xfrm>
            <a:off x="1210637" y="2777783"/>
            <a:ext cx="0" cy="2918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 descr="Chart, waterfall chart, box and whisker chart&#10;&#10;Description automatically generated">
            <a:extLst>
              <a:ext uri="{FF2B5EF4-FFF2-40B4-BE49-F238E27FC236}">
                <a16:creationId xmlns:a16="http://schemas.microsoft.com/office/drawing/2014/main" id="{82675384-9F08-5D40-5E33-A4F6D3085E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6426" y="1529258"/>
            <a:ext cx="6512814" cy="4654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2783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772D32-95CA-BBBC-C580-E58A2EA411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620714"/>
            <a:ext cx="3610897" cy="427302"/>
          </a:xfrm>
        </p:spPr>
        <p:txBody>
          <a:bodyPr/>
          <a:lstStyle/>
          <a:p>
            <a:r>
              <a:rPr lang="da-DK" dirty="0"/>
              <a:t>Microkinetic models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F0F43A-4655-30EB-BC4A-42B2BF120D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28.04.2023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21C89E-993A-6D98-CADE-17CDC61A3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21</a:t>
            </a:fld>
            <a:endParaRPr lang="da-DK" dirty="0"/>
          </a:p>
        </p:txBody>
      </p:sp>
      <p:pic>
        <p:nvPicPr>
          <p:cNvPr id="20" name="Picture 19" descr="A picture containing antenna&#10;&#10;Description automatically generated">
            <a:extLst>
              <a:ext uri="{FF2B5EF4-FFF2-40B4-BE49-F238E27FC236}">
                <a16:creationId xmlns:a16="http://schemas.microsoft.com/office/drawing/2014/main" id="{E9F355FC-8F99-2694-9CF0-3D0EFDD71F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1"/>
          <a:stretch/>
        </p:blipFill>
        <p:spPr>
          <a:xfrm>
            <a:off x="445108" y="2459835"/>
            <a:ext cx="1570016" cy="287608"/>
          </a:xfrm>
          <a:prstGeom prst="rect">
            <a:avLst/>
          </a:prstGeom>
        </p:spPr>
      </p:pic>
      <p:sp>
        <p:nvSpPr>
          <p:cNvPr id="21" name="Oval 20">
            <a:extLst>
              <a:ext uri="{FF2B5EF4-FFF2-40B4-BE49-F238E27FC236}">
                <a16:creationId xmlns:a16="http://schemas.microsoft.com/office/drawing/2014/main" id="{5495B1BB-6D31-5171-A2AF-722420D6A84A}"/>
              </a:ext>
            </a:extLst>
          </p:cNvPr>
          <p:cNvSpPr>
            <a:spLocks noChangeAspect="1"/>
          </p:cNvSpPr>
          <p:nvPr/>
        </p:nvSpPr>
        <p:spPr>
          <a:xfrm>
            <a:off x="1069778" y="1904111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D2F913FA-2B5B-92E1-8C58-E796DA9C5C84}"/>
              </a:ext>
            </a:extLst>
          </p:cNvPr>
          <p:cNvSpPr>
            <a:spLocks noChangeAspect="1"/>
          </p:cNvSpPr>
          <p:nvPr/>
        </p:nvSpPr>
        <p:spPr>
          <a:xfrm>
            <a:off x="1376714" y="1858965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E3A52D4-6140-40D2-F8FA-E9BEC4C58840}"/>
              </a:ext>
            </a:extLst>
          </p:cNvPr>
          <p:cNvSpPr>
            <a:spLocks noChangeAspect="1"/>
          </p:cNvSpPr>
          <p:nvPr/>
        </p:nvSpPr>
        <p:spPr>
          <a:xfrm>
            <a:off x="886756" y="1754300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AF03A4D4-E913-D712-DC3F-CDDE7B1B44D2}"/>
              </a:ext>
            </a:extLst>
          </p:cNvPr>
          <p:cNvSpPr>
            <a:spLocks noChangeAspect="1"/>
          </p:cNvSpPr>
          <p:nvPr/>
        </p:nvSpPr>
        <p:spPr>
          <a:xfrm>
            <a:off x="1174681" y="2221917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8DFDF1F8-DC60-0732-C529-C8248B9F4B56}"/>
              </a:ext>
            </a:extLst>
          </p:cNvPr>
          <p:cNvSpPr>
            <a:spLocks noChangeAspect="1"/>
          </p:cNvSpPr>
          <p:nvPr/>
        </p:nvSpPr>
        <p:spPr>
          <a:xfrm>
            <a:off x="824856" y="1858965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4176A8A-D352-8BC1-470B-EBA782468AA5}"/>
              </a:ext>
            </a:extLst>
          </p:cNvPr>
          <p:cNvCxnSpPr>
            <a:cxnSpLocks/>
          </p:cNvCxnSpPr>
          <p:nvPr/>
        </p:nvCxnSpPr>
        <p:spPr>
          <a:xfrm>
            <a:off x="1210637" y="2777783"/>
            <a:ext cx="0" cy="2918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 descr="A picture containing antenna&#10;&#10;Description automatically generated">
            <a:extLst>
              <a:ext uri="{FF2B5EF4-FFF2-40B4-BE49-F238E27FC236}">
                <a16:creationId xmlns:a16="http://schemas.microsoft.com/office/drawing/2014/main" id="{129F049F-7558-176F-697E-B9EBD9D7FD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1"/>
          <a:stretch/>
        </p:blipFill>
        <p:spPr>
          <a:xfrm>
            <a:off x="445108" y="3737888"/>
            <a:ext cx="1570016" cy="287608"/>
          </a:xfrm>
          <a:prstGeom prst="rect">
            <a:avLst/>
          </a:prstGeom>
        </p:spPr>
      </p:pic>
      <p:sp>
        <p:nvSpPr>
          <p:cNvPr id="28" name="Oval 27">
            <a:extLst>
              <a:ext uri="{FF2B5EF4-FFF2-40B4-BE49-F238E27FC236}">
                <a16:creationId xmlns:a16="http://schemas.microsoft.com/office/drawing/2014/main" id="{26BEBA95-96BC-4325-CA98-3EA1215CEB03}"/>
              </a:ext>
            </a:extLst>
          </p:cNvPr>
          <p:cNvSpPr>
            <a:spLocks noChangeAspect="1"/>
          </p:cNvSpPr>
          <p:nvPr/>
        </p:nvSpPr>
        <p:spPr>
          <a:xfrm>
            <a:off x="1046818" y="3344677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02D8960E-4820-6A38-550B-6B9E5087B3D0}"/>
              </a:ext>
            </a:extLst>
          </p:cNvPr>
          <p:cNvSpPr>
            <a:spLocks noChangeAspect="1"/>
          </p:cNvSpPr>
          <p:nvPr/>
        </p:nvSpPr>
        <p:spPr>
          <a:xfrm>
            <a:off x="1353754" y="3299531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5BC1072F-F0B6-868C-31BC-EC6FD41BAC8E}"/>
              </a:ext>
            </a:extLst>
          </p:cNvPr>
          <p:cNvSpPr>
            <a:spLocks noChangeAspect="1"/>
          </p:cNvSpPr>
          <p:nvPr/>
        </p:nvSpPr>
        <p:spPr>
          <a:xfrm>
            <a:off x="863796" y="3194866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DE44B9C8-4BEB-C19E-AFDE-2531421E714B}"/>
              </a:ext>
            </a:extLst>
          </p:cNvPr>
          <p:cNvSpPr>
            <a:spLocks noChangeAspect="1"/>
          </p:cNvSpPr>
          <p:nvPr/>
        </p:nvSpPr>
        <p:spPr>
          <a:xfrm>
            <a:off x="801896" y="3299531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32" name="Picture 31" descr="A picture containing antenna&#10;&#10;Description automatically generated">
            <a:extLst>
              <a:ext uri="{FF2B5EF4-FFF2-40B4-BE49-F238E27FC236}">
                <a16:creationId xmlns:a16="http://schemas.microsoft.com/office/drawing/2014/main" id="{A9357C6B-0AFB-2611-CCF6-332DDB63EB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1"/>
          <a:stretch/>
        </p:blipFill>
        <p:spPr>
          <a:xfrm>
            <a:off x="445108" y="5052151"/>
            <a:ext cx="1570016" cy="287608"/>
          </a:xfrm>
          <a:prstGeom prst="rect">
            <a:avLst/>
          </a:prstGeom>
        </p:spPr>
      </p:pic>
      <p:sp>
        <p:nvSpPr>
          <p:cNvPr id="33" name="Oval 32">
            <a:extLst>
              <a:ext uri="{FF2B5EF4-FFF2-40B4-BE49-F238E27FC236}">
                <a16:creationId xmlns:a16="http://schemas.microsoft.com/office/drawing/2014/main" id="{DDBF98CC-7E6C-5AF5-0275-3C6C148D6D29}"/>
              </a:ext>
            </a:extLst>
          </p:cNvPr>
          <p:cNvSpPr>
            <a:spLocks noChangeAspect="1"/>
          </p:cNvSpPr>
          <p:nvPr/>
        </p:nvSpPr>
        <p:spPr>
          <a:xfrm>
            <a:off x="1448239" y="4666837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FDCBA0F3-8D23-405C-CABF-90B91ACF759C}"/>
              </a:ext>
            </a:extLst>
          </p:cNvPr>
          <p:cNvSpPr>
            <a:spLocks noChangeAspect="1"/>
          </p:cNvSpPr>
          <p:nvPr/>
        </p:nvSpPr>
        <p:spPr>
          <a:xfrm>
            <a:off x="1479754" y="4414837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6CA51929-8FC5-785C-863F-ACAB5D9C304A}"/>
              </a:ext>
            </a:extLst>
          </p:cNvPr>
          <p:cNvSpPr>
            <a:spLocks noChangeAspect="1"/>
          </p:cNvSpPr>
          <p:nvPr/>
        </p:nvSpPr>
        <p:spPr>
          <a:xfrm>
            <a:off x="962117" y="4627115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0FD4ED37-1C97-80AD-50AB-569A62FEDF7A}"/>
              </a:ext>
            </a:extLst>
          </p:cNvPr>
          <p:cNvSpPr>
            <a:spLocks noChangeAspect="1"/>
          </p:cNvSpPr>
          <p:nvPr/>
        </p:nvSpPr>
        <p:spPr>
          <a:xfrm>
            <a:off x="900217" y="4731780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8149B9E-3872-76B1-BAFC-E40C982B18AD}"/>
              </a:ext>
            </a:extLst>
          </p:cNvPr>
          <p:cNvSpPr txBox="1"/>
          <p:nvPr/>
        </p:nvSpPr>
        <p:spPr>
          <a:xfrm>
            <a:off x="662267" y="5487484"/>
            <a:ext cx="11480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”CO-OH slide”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BA394F04-D2AD-53E8-1AE1-37526E196BA6}"/>
              </a:ext>
            </a:extLst>
          </p:cNvPr>
          <p:cNvCxnSpPr>
            <a:cxnSpLocks/>
          </p:cNvCxnSpPr>
          <p:nvPr/>
        </p:nvCxnSpPr>
        <p:spPr>
          <a:xfrm>
            <a:off x="1209761" y="3664244"/>
            <a:ext cx="0" cy="767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4C28E8F8-3A57-4A0D-D429-151A36186EB3}"/>
              </a:ext>
            </a:extLst>
          </p:cNvPr>
          <p:cNvCxnSpPr>
            <a:cxnSpLocks/>
          </p:cNvCxnSpPr>
          <p:nvPr/>
        </p:nvCxnSpPr>
        <p:spPr>
          <a:xfrm>
            <a:off x="1605754" y="4983780"/>
            <a:ext cx="0" cy="767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D3D63FDE-36F7-0019-0CC7-5D095E3E6657}"/>
              </a:ext>
            </a:extLst>
          </p:cNvPr>
          <p:cNvCxnSpPr>
            <a:cxnSpLocks/>
          </p:cNvCxnSpPr>
          <p:nvPr/>
        </p:nvCxnSpPr>
        <p:spPr>
          <a:xfrm>
            <a:off x="1021418" y="4983780"/>
            <a:ext cx="0" cy="767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212610A5-FB48-A0D3-B649-8B79400590BB}"/>
              </a:ext>
            </a:extLst>
          </p:cNvPr>
          <p:cNvCxnSpPr>
            <a:cxnSpLocks/>
          </p:cNvCxnSpPr>
          <p:nvPr/>
        </p:nvCxnSpPr>
        <p:spPr>
          <a:xfrm>
            <a:off x="1236303" y="4204604"/>
            <a:ext cx="0" cy="2918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C3485583-539E-CB22-DB3A-C0CA87481A73}"/>
              </a:ext>
            </a:extLst>
          </p:cNvPr>
          <p:cNvSpPr txBox="1"/>
          <p:nvPr/>
        </p:nvSpPr>
        <p:spPr>
          <a:xfrm>
            <a:off x="6095207" y="436048"/>
            <a:ext cx="2113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/>
              <a:t>With new DFT data</a:t>
            </a:r>
          </a:p>
        </p:txBody>
      </p:sp>
    </p:spTree>
    <p:extLst>
      <p:ext uri="{BB962C8B-B14F-4D97-AF65-F5344CB8AC3E}">
        <p14:creationId xmlns:p14="http://schemas.microsoft.com/office/powerpoint/2010/main" val="33916170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772D32-95CA-BBBC-C580-E58A2EA411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620714"/>
            <a:ext cx="3610897" cy="427302"/>
          </a:xfrm>
        </p:spPr>
        <p:txBody>
          <a:bodyPr/>
          <a:lstStyle/>
          <a:p>
            <a:r>
              <a:rPr lang="da-DK" dirty="0"/>
              <a:t>Microkinetic models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F0F43A-4655-30EB-BC4A-42B2BF120D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28.04.2023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21C89E-993A-6D98-CADE-17CDC61A3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22</a:t>
            </a:fld>
            <a:endParaRPr lang="da-DK" dirty="0"/>
          </a:p>
        </p:txBody>
      </p:sp>
      <p:pic>
        <p:nvPicPr>
          <p:cNvPr id="20" name="Picture 19" descr="A picture containing antenna&#10;&#10;Description automatically generated">
            <a:extLst>
              <a:ext uri="{FF2B5EF4-FFF2-40B4-BE49-F238E27FC236}">
                <a16:creationId xmlns:a16="http://schemas.microsoft.com/office/drawing/2014/main" id="{E9F355FC-8F99-2694-9CF0-3D0EFDD71F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1"/>
          <a:stretch/>
        </p:blipFill>
        <p:spPr>
          <a:xfrm>
            <a:off x="445108" y="1991999"/>
            <a:ext cx="1570016" cy="287608"/>
          </a:xfrm>
          <a:prstGeom prst="rect">
            <a:avLst/>
          </a:prstGeom>
        </p:spPr>
      </p:pic>
      <p:sp>
        <p:nvSpPr>
          <p:cNvPr id="21" name="Oval 20">
            <a:extLst>
              <a:ext uri="{FF2B5EF4-FFF2-40B4-BE49-F238E27FC236}">
                <a16:creationId xmlns:a16="http://schemas.microsoft.com/office/drawing/2014/main" id="{5495B1BB-6D31-5171-A2AF-722420D6A84A}"/>
              </a:ext>
            </a:extLst>
          </p:cNvPr>
          <p:cNvSpPr>
            <a:spLocks noChangeAspect="1"/>
          </p:cNvSpPr>
          <p:nvPr/>
        </p:nvSpPr>
        <p:spPr>
          <a:xfrm>
            <a:off x="1069778" y="1436275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D2F913FA-2B5B-92E1-8C58-E796DA9C5C84}"/>
              </a:ext>
            </a:extLst>
          </p:cNvPr>
          <p:cNvSpPr>
            <a:spLocks noChangeAspect="1"/>
          </p:cNvSpPr>
          <p:nvPr/>
        </p:nvSpPr>
        <p:spPr>
          <a:xfrm>
            <a:off x="1376714" y="1391129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E3A52D4-6140-40D2-F8FA-E9BEC4C58840}"/>
              </a:ext>
            </a:extLst>
          </p:cNvPr>
          <p:cNvSpPr>
            <a:spLocks noChangeAspect="1"/>
          </p:cNvSpPr>
          <p:nvPr/>
        </p:nvSpPr>
        <p:spPr>
          <a:xfrm>
            <a:off x="886756" y="1286464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AF03A4D4-E913-D712-DC3F-CDDE7B1B44D2}"/>
              </a:ext>
            </a:extLst>
          </p:cNvPr>
          <p:cNvSpPr>
            <a:spLocks noChangeAspect="1"/>
          </p:cNvSpPr>
          <p:nvPr/>
        </p:nvSpPr>
        <p:spPr>
          <a:xfrm>
            <a:off x="1174681" y="1754081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8DFDF1F8-DC60-0732-C529-C8248B9F4B56}"/>
              </a:ext>
            </a:extLst>
          </p:cNvPr>
          <p:cNvSpPr>
            <a:spLocks noChangeAspect="1"/>
          </p:cNvSpPr>
          <p:nvPr/>
        </p:nvSpPr>
        <p:spPr>
          <a:xfrm>
            <a:off x="824856" y="1391129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4176A8A-D352-8BC1-470B-EBA782468AA5}"/>
              </a:ext>
            </a:extLst>
          </p:cNvPr>
          <p:cNvCxnSpPr>
            <a:cxnSpLocks/>
          </p:cNvCxnSpPr>
          <p:nvPr/>
        </p:nvCxnSpPr>
        <p:spPr>
          <a:xfrm>
            <a:off x="1210637" y="2309947"/>
            <a:ext cx="0" cy="2918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C3485583-539E-CB22-DB3A-C0CA87481A73}"/>
              </a:ext>
            </a:extLst>
          </p:cNvPr>
          <p:cNvSpPr txBox="1"/>
          <p:nvPr/>
        </p:nvSpPr>
        <p:spPr>
          <a:xfrm>
            <a:off x="6095207" y="436048"/>
            <a:ext cx="2113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/>
              <a:t>With new DFT data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9C9402-C09C-8F16-B461-924AC963DE71}"/>
              </a:ext>
            </a:extLst>
          </p:cNvPr>
          <p:cNvSpPr txBox="1"/>
          <p:nvPr/>
        </p:nvSpPr>
        <p:spPr>
          <a:xfrm>
            <a:off x="519474" y="6492920"/>
            <a:ext cx="15103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”CO</a:t>
            </a:r>
            <a:r>
              <a:rPr lang="da-DK" sz="1200" baseline="-25000" dirty="0"/>
              <a:t>2</a:t>
            </a:r>
            <a:r>
              <a:rPr lang="da-DK" sz="1200" dirty="0"/>
              <a:t>RR at the end”</a:t>
            </a:r>
          </a:p>
        </p:txBody>
      </p:sp>
      <p:pic>
        <p:nvPicPr>
          <p:cNvPr id="6" name="Picture 5" descr="A picture containing antenna&#10;&#10;Description automatically generated">
            <a:extLst>
              <a:ext uri="{FF2B5EF4-FFF2-40B4-BE49-F238E27FC236}">
                <a16:creationId xmlns:a16="http://schemas.microsoft.com/office/drawing/2014/main" id="{215E19D0-452A-BF8D-6169-DF1AC2458C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1"/>
          <a:stretch/>
        </p:blipFill>
        <p:spPr>
          <a:xfrm>
            <a:off x="452769" y="3160867"/>
            <a:ext cx="1570016" cy="287608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B3127CCD-3E99-9933-0AE6-75DA2BA21F38}"/>
              </a:ext>
            </a:extLst>
          </p:cNvPr>
          <p:cNvSpPr>
            <a:spLocks noChangeAspect="1"/>
          </p:cNvSpPr>
          <p:nvPr/>
        </p:nvSpPr>
        <p:spPr>
          <a:xfrm>
            <a:off x="1048129" y="2767656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1227EF8-2D0B-506A-26A5-7A02B82E5580}"/>
              </a:ext>
            </a:extLst>
          </p:cNvPr>
          <p:cNvSpPr>
            <a:spLocks noChangeAspect="1"/>
          </p:cNvSpPr>
          <p:nvPr/>
        </p:nvSpPr>
        <p:spPr>
          <a:xfrm>
            <a:off x="1355065" y="2722510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978F79D-AA37-AA1C-FFE7-2D827A89A9D7}"/>
              </a:ext>
            </a:extLst>
          </p:cNvPr>
          <p:cNvSpPr>
            <a:spLocks noChangeAspect="1"/>
          </p:cNvSpPr>
          <p:nvPr/>
        </p:nvSpPr>
        <p:spPr>
          <a:xfrm>
            <a:off x="865107" y="2614670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357991E-C7AF-AC64-C683-63158E9B1239}"/>
              </a:ext>
            </a:extLst>
          </p:cNvPr>
          <p:cNvSpPr>
            <a:spLocks noChangeAspect="1"/>
          </p:cNvSpPr>
          <p:nvPr/>
        </p:nvSpPr>
        <p:spPr>
          <a:xfrm>
            <a:off x="803207" y="2722510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11" name="Picture 10" descr="A picture containing antenna&#10;&#10;Description automatically generated">
            <a:extLst>
              <a:ext uri="{FF2B5EF4-FFF2-40B4-BE49-F238E27FC236}">
                <a16:creationId xmlns:a16="http://schemas.microsoft.com/office/drawing/2014/main" id="{CAFBC7E8-F3FB-ED57-2A02-8A303A9D8C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1"/>
          <a:stretch/>
        </p:blipFill>
        <p:spPr>
          <a:xfrm>
            <a:off x="452769" y="4480018"/>
            <a:ext cx="1570016" cy="287608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A3336960-BA42-44E4-BAC5-ED0FD3BB801B}"/>
              </a:ext>
            </a:extLst>
          </p:cNvPr>
          <p:cNvSpPr>
            <a:spLocks noChangeAspect="1"/>
          </p:cNvSpPr>
          <p:nvPr/>
        </p:nvSpPr>
        <p:spPr>
          <a:xfrm>
            <a:off x="1054479" y="3919663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0375E5C-A99C-50D7-E5EB-6E47CA583C2F}"/>
              </a:ext>
            </a:extLst>
          </p:cNvPr>
          <p:cNvSpPr>
            <a:spLocks noChangeAspect="1"/>
          </p:cNvSpPr>
          <p:nvPr/>
        </p:nvSpPr>
        <p:spPr>
          <a:xfrm>
            <a:off x="1371247" y="3904013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33361FC-D863-DA6A-97DC-6CA4F8C9A99D}"/>
              </a:ext>
            </a:extLst>
          </p:cNvPr>
          <p:cNvSpPr>
            <a:spLocks noChangeAspect="1"/>
          </p:cNvSpPr>
          <p:nvPr/>
        </p:nvSpPr>
        <p:spPr>
          <a:xfrm>
            <a:off x="809557" y="3992501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FA030BB-840E-32D3-F797-857152924F9B}"/>
              </a:ext>
            </a:extLst>
          </p:cNvPr>
          <p:cNvCxnSpPr>
            <a:cxnSpLocks/>
          </p:cNvCxnSpPr>
          <p:nvPr/>
        </p:nvCxnSpPr>
        <p:spPr>
          <a:xfrm>
            <a:off x="1207032" y="3091262"/>
            <a:ext cx="0" cy="767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4E689BC-4A02-18A9-CF3D-93FC2228CDD4}"/>
              </a:ext>
            </a:extLst>
          </p:cNvPr>
          <p:cNvCxnSpPr>
            <a:cxnSpLocks/>
          </p:cNvCxnSpPr>
          <p:nvPr/>
        </p:nvCxnSpPr>
        <p:spPr>
          <a:xfrm>
            <a:off x="1218136" y="3540543"/>
            <a:ext cx="0" cy="2918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 descr="A picture containing antenna&#10;&#10;Description automatically generated">
            <a:extLst>
              <a:ext uri="{FF2B5EF4-FFF2-40B4-BE49-F238E27FC236}">
                <a16:creationId xmlns:a16="http://schemas.microsoft.com/office/drawing/2014/main" id="{F9938BAB-6D13-86BE-34CF-62DC253E82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1"/>
          <a:stretch/>
        </p:blipFill>
        <p:spPr>
          <a:xfrm>
            <a:off x="445108" y="5800946"/>
            <a:ext cx="1570016" cy="287608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1AED0162-555C-FCFD-D6E1-6E623D76E450}"/>
              </a:ext>
            </a:extLst>
          </p:cNvPr>
          <p:cNvSpPr>
            <a:spLocks noChangeAspect="1"/>
          </p:cNvSpPr>
          <p:nvPr/>
        </p:nvSpPr>
        <p:spPr>
          <a:xfrm>
            <a:off x="1331956" y="5407735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77CC8FA-14CF-C983-EA96-B11679BDBF04}"/>
              </a:ext>
            </a:extLst>
          </p:cNvPr>
          <p:cNvSpPr>
            <a:spLocks noChangeAspect="1"/>
          </p:cNvSpPr>
          <p:nvPr/>
        </p:nvSpPr>
        <p:spPr>
          <a:xfrm>
            <a:off x="1370944" y="5156445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F8A57CFA-9A5B-E33C-D0C8-02896373D104}"/>
              </a:ext>
            </a:extLst>
          </p:cNvPr>
          <p:cNvSpPr>
            <a:spLocks noChangeAspect="1"/>
          </p:cNvSpPr>
          <p:nvPr/>
        </p:nvSpPr>
        <p:spPr>
          <a:xfrm>
            <a:off x="890710" y="5134890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0A713C9C-CB95-3133-38B7-0FF946C801EB}"/>
              </a:ext>
            </a:extLst>
          </p:cNvPr>
          <p:cNvSpPr>
            <a:spLocks noChangeAspect="1"/>
          </p:cNvSpPr>
          <p:nvPr/>
        </p:nvSpPr>
        <p:spPr>
          <a:xfrm>
            <a:off x="799314" y="5239555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0FE4B056-7CFF-D69C-4E8F-3036FB96C5A8}"/>
              </a:ext>
            </a:extLst>
          </p:cNvPr>
          <p:cNvSpPr>
            <a:spLocks noChangeAspect="1"/>
          </p:cNvSpPr>
          <p:nvPr/>
        </p:nvSpPr>
        <p:spPr>
          <a:xfrm>
            <a:off x="701414" y="5383555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CE82497B-719C-C565-24A0-BAE1C1F6036F}"/>
              </a:ext>
            </a:extLst>
          </p:cNvPr>
          <p:cNvCxnSpPr>
            <a:cxnSpLocks/>
          </p:cNvCxnSpPr>
          <p:nvPr/>
        </p:nvCxnSpPr>
        <p:spPr>
          <a:xfrm>
            <a:off x="1487469" y="5731891"/>
            <a:ext cx="0" cy="767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D0B21154-C90B-4552-FD32-F750DB316214}"/>
              </a:ext>
            </a:extLst>
          </p:cNvPr>
          <p:cNvCxnSpPr>
            <a:cxnSpLocks/>
          </p:cNvCxnSpPr>
          <p:nvPr/>
        </p:nvCxnSpPr>
        <p:spPr>
          <a:xfrm>
            <a:off x="1203298" y="4843034"/>
            <a:ext cx="0" cy="2918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Content Placeholder 6" descr="Chart, bar chart, box and whisker chart&#10;&#10;Description automatically generated">
            <a:extLst>
              <a:ext uri="{FF2B5EF4-FFF2-40B4-BE49-F238E27FC236}">
                <a16:creationId xmlns:a16="http://schemas.microsoft.com/office/drawing/2014/main" id="{8708A57F-08D9-2A44-C56D-4BB8FD7F7D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879283" y="1534232"/>
            <a:ext cx="6448649" cy="4518251"/>
          </a:xfrm>
        </p:spPr>
      </p:pic>
    </p:spTree>
    <p:extLst>
      <p:ext uri="{BB962C8B-B14F-4D97-AF65-F5344CB8AC3E}">
        <p14:creationId xmlns:p14="http://schemas.microsoft.com/office/powerpoint/2010/main" val="4436985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B10B50-B5F3-E42D-7A78-CF61B23E4C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Modelling the activity of reactions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241DD8-F938-A17F-92DD-297410A7F9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28.04.2023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9DC190-3A27-78A9-DB87-24DA8B603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23</a:t>
            </a:fld>
            <a:endParaRPr lang="da-DK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A3C5D7C-77CD-4FD0-1894-D2A3EE7B351C}"/>
                  </a:ext>
                </a:extLst>
              </p:cNvPr>
              <p:cNvSpPr txBox="1"/>
              <p:nvPr/>
            </p:nvSpPr>
            <p:spPr>
              <a:xfrm>
                <a:off x="1557667" y="2256188"/>
                <a:ext cx="1716752" cy="4642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sub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da-DK" b="0" i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sSub>
                                <m:sSubPr>
                                  <m:ctrlPr>
                                    <a:rPr lang="da-DK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a-DK" b="0" i="1" smtClea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da-DK" b="0" i="1" smtClean="0">
                                      <a:latin typeface="Cambria Math" panose="02040503050406030204" pitchFamily="18" charset="0"/>
                                    </a:rPr>
                                    <m:t>𝑅𝐿𝑆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da-DK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a-DK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da-DK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</m:sSub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da-DK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A3C5D7C-77CD-4FD0-1894-D2A3EE7B35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7667" y="2256188"/>
                <a:ext cx="1716752" cy="464230"/>
              </a:xfrm>
              <a:prstGeom prst="rect">
                <a:avLst/>
              </a:prstGeom>
              <a:blipFill>
                <a:blip r:embed="rId2"/>
                <a:stretch>
                  <a:fillRect l="-3676" b="-13158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61B5453F-CDE4-DEB5-F302-F3C06D5A6923}"/>
              </a:ext>
            </a:extLst>
          </p:cNvPr>
          <p:cNvSpPr txBox="1"/>
          <p:nvPr/>
        </p:nvSpPr>
        <p:spPr>
          <a:xfrm>
            <a:off x="535798" y="1485900"/>
            <a:ext cx="40142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/>
              <a:t>The per-site </a:t>
            </a:r>
            <a:r>
              <a:rPr lang="da-DK" dirty="0" err="1"/>
              <a:t>current</a:t>
            </a:r>
            <a:r>
              <a:rPr lang="da-DK" dirty="0"/>
              <a:t> is </a:t>
            </a:r>
            <a:r>
              <a:rPr lang="da-DK" dirty="0" err="1"/>
              <a:t>estimated</a:t>
            </a:r>
            <a:r>
              <a:rPr lang="da-DK" dirty="0"/>
              <a:t> with: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5A6E0BF-1D17-3BFE-100B-9950BC31B980}"/>
              </a:ext>
            </a:extLst>
          </p:cNvPr>
          <p:cNvSpPr txBox="1"/>
          <p:nvPr/>
        </p:nvSpPr>
        <p:spPr>
          <a:xfrm>
            <a:off x="535798" y="3429000"/>
            <a:ext cx="4259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The </a:t>
            </a:r>
            <a:r>
              <a:rPr lang="da-DK" dirty="0" err="1"/>
              <a:t>Koutecký-Levich</a:t>
            </a:r>
            <a:r>
              <a:rPr lang="da-DK" dirty="0"/>
              <a:t> </a:t>
            </a:r>
            <a:r>
              <a:rPr lang="da-DK" dirty="0" err="1"/>
              <a:t>equation</a:t>
            </a:r>
            <a:r>
              <a:rPr lang="da-DK" dirty="0"/>
              <a:t> </a:t>
            </a:r>
            <a:r>
              <a:rPr lang="da-DK" dirty="0" err="1"/>
              <a:t>corrects</a:t>
            </a:r>
            <a:r>
              <a:rPr lang="da-DK" dirty="0"/>
              <a:t> the </a:t>
            </a:r>
            <a:r>
              <a:rPr lang="da-DK" dirty="0" err="1"/>
              <a:t>current</a:t>
            </a:r>
            <a:r>
              <a:rPr lang="da-DK" dirty="0"/>
              <a:t> for </a:t>
            </a:r>
            <a:r>
              <a:rPr lang="da-DK" dirty="0" err="1"/>
              <a:t>mass</a:t>
            </a:r>
            <a:r>
              <a:rPr lang="da-DK" dirty="0"/>
              <a:t>-transport: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9A2F45B-9962-E9E7-619F-842D1D9423A9}"/>
                  </a:ext>
                </a:extLst>
              </p:cNvPr>
              <p:cNvSpPr txBox="1"/>
              <p:nvPr/>
            </p:nvSpPr>
            <p:spPr>
              <a:xfrm>
                <a:off x="860008" y="4225057"/>
                <a:ext cx="1395318" cy="5689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𝑠𝑖𝑡𝑒</m:t>
                              </m:r>
                            </m:sub>
                          </m:sSub>
                        </m:den>
                      </m:f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da-DK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9A2F45B-9962-E9E7-619F-842D1D9423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008" y="4225057"/>
                <a:ext cx="1395318" cy="568938"/>
              </a:xfrm>
              <a:prstGeom prst="rect">
                <a:avLst/>
              </a:prstGeom>
              <a:blipFill>
                <a:blip r:embed="rId3"/>
                <a:stretch>
                  <a:fillRect l="-4505" t="-4348" r="-901" b="-15217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025445A-53BD-905D-3259-0BBDB088E0F0}"/>
                  </a:ext>
                </a:extLst>
              </p:cNvPr>
              <p:cNvSpPr txBox="1"/>
              <p:nvPr/>
            </p:nvSpPr>
            <p:spPr>
              <a:xfrm>
                <a:off x="2912912" y="4117684"/>
                <a:ext cx="1446614" cy="7924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sub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𝑠𝑖𝑡𝑒</m:t>
                          </m:r>
                        </m:sub>
                      </m:sSub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f>
                            <m:fPr>
                              <m:ctrlPr>
                                <a:rPr lang="da-DK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a-DK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da-DK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a-DK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  <m:sub>
                                  <m:r>
                                    <a:rPr lang="da-DK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  <m:r>
                            <a:rPr lang="da-DK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da-DK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a-DK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da-DK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a-DK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  <m:sub>
                                  <m:r>
                                    <a:rPr lang="da-DK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sub>
                              </m:sSub>
                            </m:den>
                          </m:f>
                        </m:den>
                      </m:f>
                    </m:oMath>
                  </m:oMathPara>
                </a14:m>
                <a:endParaRPr lang="da-DK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025445A-53BD-905D-3259-0BBDB088E0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2912" y="4117684"/>
                <a:ext cx="1446614" cy="792461"/>
              </a:xfrm>
              <a:prstGeom prst="rect">
                <a:avLst/>
              </a:prstGeom>
              <a:blipFill>
                <a:blip r:embed="rId4"/>
                <a:stretch>
                  <a:fillRect l="-2609" t="-3175" b="-9524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6A964EA-D7CA-556D-139B-6BA3A627F371}"/>
                  </a:ext>
                </a:extLst>
              </p:cNvPr>
              <p:cNvSpPr txBox="1"/>
              <p:nvPr/>
            </p:nvSpPr>
            <p:spPr>
              <a:xfrm>
                <a:off x="1721283" y="5325883"/>
                <a:ext cx="1643270" cy="9114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a-DK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f>
                            <m:fPr>
                              <m:ctrlPr>
                                <a:rPr lang="da-DK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a-DK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f>
                                <m:fPr>
                                  <m:ctrlPr>
                                    <a:rPr lang="da-DK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a-DK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da-DK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a-DK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  <m:sub>
                                      <m:r>
                                        <a:rPr lang="da-DK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da-DK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da-DK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a-DK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da-DK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a-DK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  <m:sub>
                                      <m:r>
                                        <a:rPr lang="da-DK" i="1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sub>
                                  </m:sSub>
                                </m:den>
                              </m:f>
                            </m:den>
                          </m:f>
                        </m:e>
                      </m:nary>
                    </m:oMath>
                  </m:oMathPara>
                </a14:m>
                <a:endParaRPr lang="da-DK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6A964EA-D7CA-556D-139B-6BA3A627F3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1283" y="5325883"/>
                <a:ext cx="1643270" cy="911403"/>
              </a:xfrm>
              <a:prstGeom prst="rect">
                <a:avLst/>
              </a:prstGeom>
              <a:blipFill>
                <a:blip r:embed="rId5"/>
                <a:stretch>
                  <a:fillRect l="-13846" t="-95890" b="-132877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285382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B10B50-B5F3-E42D-7A78-CF61B23E4C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620714"/>
            <a:ext cx="6089629" cy="464230"/>
          </a:xfrm>
        </p:spPr>
        <p:txBody>
          <a:bodyPr/>
          <a:lstStyle/>
          <a:p>
            <a:r>
              <a:rPr lang="da-DK" dirty="0"/>
              <a:t>Modelling the activity of reactions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241DD8-F938-A17F-92DD-297410A7F9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28.04.2023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9DC190-3A27-78A9-DB87-24DA8B603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24</a:t>
            </a:fld>
            <a:endParaRPr lang="da-DK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A3C5D7C-77CD-4FD0-1894-D2A3EE7B351C}"/>
                  </a:ext>
                </a:extLst>
              </p:cNvPr>
              <p:cNvSpPr txBox="1"/>
              <p:nvPr/>
            </p:nvSpPr>
            <p:spPr>
              <a:xfrm>
                <a:off x="1557667" y="2256188"/>
                <a:ext cx="1716752" cy="4642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sub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da-DK" b="0" i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sSub>
                                <m:sSubPr>
                                  <m:ctrlPr>
                                    <a:rPr lang="da-DK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a-DK" b="0" i="1" smtClea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da-DK" b="0" i="1" smtClean="0">
                                      <a:latin typeface="Cambria Math" panose="02040503050406030204" pitchFamily="18" charset="0"/>
                                    </a:rPr>
                                    <m:t>𝑅𝐿𝑆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da-DK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a-DK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da-DK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</m:sSub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da-DK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A3C5D7C-77CD-4FD0-1894-D2A3EE7B35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7667" y="2256188"/>
                <a:ext cx="1716752" cy="464230"/>
              </a:xfrm>
              <a:prstGeom prst="rect">
                <a:avLst/>
              </a:prstGeom>
              <a:blipFill>
                <a:blip r:embed="rId2"/>
                <a:stretch>
                  <a:fillRect l="-3676" b="-13158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61B5453F-CDE4-DEB5-F302-F3C06D5A6923}"/>
              </a:ext>
            </a:extLst>
          </p:cNvPr>
          <p:cNvSpPr txBox="1"/>
          <p:nvPr/>
        </p:nvSpPr>
        <p:spPr>
          <a:xfrm>
            <a:off x="535798" y="1485900"/>
            <a:ext cx="40142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/>
              <a:t>The per-site </a:t>
            </a:r>
            <a:r>
              <a:rPr lang="da-DK" dirty="0" err="1"/>
              <a:t>current</a:t>
            </a:r>
            <a:r>
              <a:rPr lang="da-DK" dirty="0"/>
              <a:t> is </a:t>
            </a:r>
            <a:r>
              <a:rPr lang="da-DK" dirty="0" err="1"/>
              <a:t>estimated</a:t>
            </a:r>
            <a:r>
              <a:rPr lang="da-DK" dirty="0"/>
              <a:t> with: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5A6E0BF-1D17-3BFE-100B-9950BC31B980}"/>
              </a:ext>
            </a:extLst>
          </p:cNvPr>
          <p:cNvSpPr txBox="1"/>
          <p:nvPr/>
        </p:nvSpPr>
        <p:spPr>
          <a:xfrm>
            <a:off x="535798" y="3429000"/>
            <a:ext cx="4259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The </a:t>
            </a:r>
            <a:r>
              <a:rPr lang="da-DK" dirty="0" err="1"/>
              <a:t>Koutecký-Levich</a:t>
            </a:r>
            <a:r>
              <a:rPr lang="da-DK" dirty="0"/>
              <a:t> </a:t>
            </a:r>
            <a:r>
              <a:rPr lang="da-DK" dirty="0" err="1"/>
              <a:t>equation</a:t>
            </a:r>
            <a:r>
              <a:rPr lang="da-DK" dirty="0"/>
              <a:t> </a:t>
            </a:r>
            <a:r>
              <a:rPr lang="da-DK" dirty="0" err="1"/>
              <a:t>corrects</a:t>
            </a:r>
            <a:r>
              <a:rPr lang="da-DK" dirty="0"/>
              <a:t> the </a:t>
            </a:r>
            <a:r>
              <a:rPr lang="da-DK" dirty="0" err="1"/>
              <a:t>current</a:t>
            </a:r>
            <a:r>
              <a:rPr lang="da-DK" dirty="0"/>
              <a:t> for </a:t>
            </a:r>
            <a:r>
              <a:rPr lang="da-DK" dirty="0" err="1"/>
              <a:t>mass</a:t>
            </a:r>
            <a:r>
              <a:rPr lang="da-DK" dirty="0"/>
              <a:t>-transport: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9A2F45B-9962-E9E7-619F-842D1D9423A9}"/>
                  </a:ext>
                </a:extLst>
              </p:cNvPr>
              <p:cNvSpPr txBox="1"/>
              <p:nvPr/>
            </p:nvSpPr>
            <p:spPr>
              <a:xfrm>
                <a:off x="860008" y="4225057"/>
                <a:ext cx="1395318" cy="5689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𝑠𝑖𝑡𝑒</m:t>
                              </m:r>
                            </m:sub>
                          </m:sSub>
                        </m:den>
                      </m:f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da-DK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9A2F45B-9962-E9E7-619F-842D1D9423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008" y="4225057"/>
                <a:ext cx="1395318" cy="568938"/>
              </a:xfrm>
              <a:prstGeom prst="rect">
                <a:avLst/>
              </a:prstGeom>
              <a:blipFill>
                <a:blip r:embed="rId3"/>
                <a:stretch>
                  <a:fillRect l="-4505" t="-4348" r="-901" b="-15217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025445A-53BD-905D-3259-0BBDB088E0F0}"/>
                  </a:ext>
                </a:extLst>
              </p:cNvPr>
              <p:cNvSpPr txBox="1"/>
              <p:nvPr/>
            </p:nvSpPr>
            <p:spPr>
              <a:xfrm>
                <a:off x="2912912" y="4117684"/>
                <a:ext cx="1446614" cy="7924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sub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𝑠𝑖𝑡𝑒</m:t>
                          </m:r>
                        </m:sub>
                      </m:sSub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f>
                            <m:fPr>
                              <m:ctrlPr>
                                <a:rPr lang="da-DK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a-DK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da-DK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a-DK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  <m:sub>
                                  <m:r>
                                    <a:rPr lang="da-DK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  <m:r>
                            <a:rPr lang="da-DK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da-DK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a-DK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da-DK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a-DK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  <m:sub>
                                  <m:r>
                                    <a:rPr lang="da-DK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sub>
                              </m:sSub>
                            </m:den>
                          </m:f>
                        </m:den>
                      </m:f>
                    </m:oMath>
                  </m:oMathPara>
                </a14:m>
                <a:endParaRPr lang="da-DK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025445A-53BD-905D-3259-0BBDB088E0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2912" y="4117684"/>
                <a:ext cx="1446614" cy="792461"/>
              </a:xfrm>
              <a:prstGeom prst="rect">
                <a:avLst/>
              </a:prstGeom>
              <a:blipFill>
                <a:blip r:embed="rId4"/>
                <a:stretch>
                  <a:fillRect l="-2609" t="-3175" b="-9524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6A964EA-D7CA-556D-139B-6BA3A627F371}"/>
                  </a:ext>
                </a:extLst>
              </p:cNvPr>
              <p:cNvSpPr txBox="1"/>
              <p:nvPr/>
            </p:nvSpPr>
            <p:spPr>
              <a:xfrm>
                <a:off x="1721283" y="5325883"/>
                <a:ext cx="1643270" cy="9114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a-DK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f>
                            <m:fPr>
                              <m:ctrlPr>
                                <a:rPr lang="da-DK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a-DK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f>
                                <m:fPr>
                                  <m:ctrlPr>
                                    <a:rPr lang="da-DK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a-DK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da-DK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a-DK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  <m:sub>
                                      <m:r>
                                        <a:rPr lang="da-DK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da-DK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da-DK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a-DK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da-DK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a-DK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  <m:sub>
                                      <m:r>
                                        <a:rPr lang="da-DK" i="1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sub>
                                  </m:sSub>
                                </m:den>
                              </m:f>
                            </m:den>
                          </m:f>
                        </m:e>
                      </m:nary>
                    </m:oMath>
                  </m:oMathPara>
                </a14:m>
                <a:endParaRPr lang="da-DK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6A964EA-D7CA-556D-139B-6BA3A627F3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1283" y="5325883"/>
                <a:ext cx="1643270" cy="911403"/>
              </a:xfrm>
              <a:prstGeom prst="rect">
                <a:avLst/>
              </a:prstGeom>
              <a:blipFill>
                <a:blip r:embed="rId5"/>
                <a:stretch>
                  <a:fillRect l="-13846" t="-95890" b="-132877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 descr="Chart, bar chart, box and whisker chart&#10;&#10;Description automatically generated">
            <a:extLst>
              <a:ext uri="{FF2B5EF4-FFF2-40B4-BE49-F238E27FC236}">
                <a16:creationId xmlns:a16="http://schemas.microsoft.com/office/drawing/2014/main" id="{5ED03C40-EA36-129D-4394-E9036BD181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77903" y="1964299"/>
            <a:ext cx="4259486" cy="309868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C930A55-95C6-5AC5-D6CE-8D3051BBC83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V="1">
            <a:off x="8196071" y="4507954"/>
            <a:ext cx="377456" cy="8141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5D01C3E-8EC0-D5BF-C959-14151085EB6E}"/>
              </a:ext>
            </a:extLst>
          </p:cNvPr>
          <p:cNvSpPr txBox="1"/>
          <p:nvPr/>
        </p:nvSpPr>
        <p:spPr>
          <a:xfrm>
            <a:off x="6805228" y="1485900"/>
            <a:ext cx="2957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/>
              <a:t>Standard </a:t>
            </a:r>
            <a:r>
              <a:rPr lang="da-DK" dirty="0" err="1"/>
              <a:t>two-step</a:t>
            </a:r>
            <a:r>
              <a:rPr lang="da-DK" dirty="0"/>
              <a:t> reaction</a:t>
            </a:r>
          </a:p>
        </p:txBody>
      </p:sp>
    </p:spTree>
    <p:extLst>
      <p:ext uri="{BB962C8B-B14F-4D97-AF65-F5344CB8AC3E}">
        <p14:creationId xmlns:p14="http://schemas.microsoft.com/office/powerpoint/2010/main" val="3110667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B10B50-B5F3-E42D-7A78-CF61B23E4C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Modelling the activity of reactions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241DD8-F938-A17F-92DD-297410A7F9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28.04.2023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9DC190-3A27-78A9-DB87-24DA8B603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25</a:t>
            </a:fld>
            <a:endParaRPr lang="da-DK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A3C5D7C-77CD-4FD0-1894-D2A3EE7B351C}"/>
                  </a:ext>
                </a:extLst>
              </p:cNvPr>
              <p:cNvSpPr txBox="1"/>
              <p:nvPr/>
            </p:nvSpPr>
            <p:spPr>
              <a:xfrm>
                <a:off x="1557667" y="2256188"/>
                <a:ext cx="1716752" cy="4642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sub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da-DK" b="0" i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sSub>
                                <m:sSubPr>
                                  <m:ctrlPr>
                                    <a:rPr lang="da-DK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a-DK" b="0" i="1" smtClea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da-DK" b="0" i="1" smtClean="0">
                                      <a:latin typeface="Cambria Math" panose="02040503050406030204" pitchFamily="18" charset="0"/>
                                    </a:rPr>
                                    <m:t>𝑅𝐿𝑆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da-DK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a-DK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da-DK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</m:sSub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da-DK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A3C5D7C-77CD-4FD0-1894-D2A3EE7B35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7667" y="2256188"/>
                <a:ext cx="1716752" cy="464230"/>
              </a:xfrm>
              <a:prstGeom prst="rect">
                <a:avLst/>
              </a:prstGeom>
              <a:blipFill>
                <a:blip r:embed="rId2"/>
                <a:stretch>
                  <a:fillRect l="-3676" b="-13158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61B5453F-CDE4-DEB5-F302-F3C06D5A6923}"/>
              </a:ext>
            </a:extLst>
          </p:cNvPr>
          <p:cNvSpPr txBox="1"/>
          <p:nvPr/>
        </p:nvSpPr>
        <p:spPr>
          <a:xfrm>
            <a:off x="535798" y="1485900"/>
            <a:ext cx="40142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/>
              <a:t>The per-site </a:t>
            </a:r>
            <a:r>
              <a:rPr lang="da-DK" dirty="0" err="1"/>
              <a:t>current</a:t>
            </a:r>
            <a:r>
              <a:rPr lang="da-DK" dirty="0"/>
              <a:t> is </a:t>
            </a:r>
            <a:r>
              <a:rPr lang="da-DK" dirty="0" err="1"/>
              <a:t>estimated</a:t>
            </a:r>
            <a:r>
              <a:rPr lang="da-DK" dirty="0"/>
              <a:t> with: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5A6E0BF-1D17-3BFE-100B-9950BC31B980}"/>
              </a:ext>
            </a:extLst>
          </p:cNvPr>
          <p:cNvSpPr txBox="1"/>
          <p:nvPr/>
        </p:nvSpPr>
        <p:spPr>
          <a:xfrm>
            <a:off x="535798" y="3429000"/>
            <a:ext cx="4259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The </a:t>
            </a:r>
            <a:r>
              <a:rPr lang="da-DK" dirty="0" err="1"/>
              <a:t>Koutecký-Levich</a:t>
            </a:r>
            <a:r>
              <a:rPr lang="da-DK" dirty="0"/>
              <a:t> </a:t>
            </a:r>
            <a:r>
              <a:rPr lang="da-DK" dirty="0" err="1"/>
              <a:t>equation</a:t>
            </a:r>
            <a:r>
              <a:rPr lang="da-DK" dirty="0"/>
              <a:t> </a:t>
            </a:r>
            <a:r>
              <a:rPr lang="da-DK" dirty="0" err="1"/>
              <a:t>corrects</a:t>
            </a:r>
            <a:r>
              <a:rPr lang="da-DK" dirty="0"/>
              <a:t> the </a:t>
            </a:r>
            <a:r>
              <a:rPr lang="da-DK" dirty="0" err="1"/>
              <a:t>current</a:t>
            </a:r>
            <a:r>
              <a:rPr lang="da-DK" dirty="0"/>
              <a:t> for </a:t>
            </a:r>
            <a:r>
              <a:rPr lang="da-DK" dirty="0" err="1"/>
              <a:t>mass</a:t>
            </a:r>
            <a:r>
              <a:rPr lang="da-DK" dirty="0"/>
              <a:t>-transport: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9A2F45B-9962-E9E7-619F-842D1D9423A9}"/>
                  </a:ext>
                </a:extLst>
              </p:cNvPr>
              <p:cNvSpPr txBox="1"/>
              <p:nvPr/>
            </p:nvSpPr>
            <p:spPr>
              <a:xfrm>
                <a:off x="860008" y="4225057"/>
                <a:ext cx="1395318" cy="5689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𝑠𝑖𝑡𝑒</m:t>
                              </m:r>
                            </m:sub>
                          </m:sSub>
                        </m:den>
                      </m:f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da-DK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9A2F45B-9962-E9E7-619F-842D1D9423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008" y="4225057"/>
                <a:ext cx="1395318" cy="568938"/>
              </a:xfrm>
              <a:prstGeom prst="rect">
                <a:avLst/>
              </a:prstGeom>
              <a:blipFill>
                <a:blip r:embed="rId3"/>
                <a:stretch>
                  <a:fillRect l="-4505" t="-4348" r="-901" b="-15217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025445A-53BD-905D-3259-0BBDB088E0F0}"/>
                  </a:ext>
                </a:extLst>
              </p:cNvPr>
              <p:cNvSpPr txBox="1"/>
              <p:nvPr/>
            </p:nvSpPr>
            <p:spPr>
              <a:xfrm>
                <a:off x="2912912" y="4117684"/>
                <a:ext cx="1446614" cy="7924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sub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𝑠𝑖𝑡𝑒</m:t>
                          </m:r>
                        </m:sub>
                      </m:sSub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f>
                            <m:fPr>
                              <m:ctrlPr>
                                <a:rPr lang="da-DK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a-DK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da-DK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a-DK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  <m:sub>
                                  <m:r>
                                    <a:rPr lang="da-DK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  <m:r>
                            <a:rPr lang="da-DK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da-DK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a-DK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da-DK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a-DK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  <m:sub>
                                  <m:r>
                                    <a:rPr lang="da-DK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sub>
                              </m:sSub>
                            </m:den>
                          </m:f>
                        </m:den>
                      </m:f>
                    </m:oMath>
                  </m:oMathPara>
                </a14:m>
                <a:endParaRPr lang="da-DK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025445A-53BD-905D-3259-0BBDB088E0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2912" y="4117684"/>
                <a:ext cx="1446614" cy="792461"/>
              </a:xfrm>
              <a:prstGeom prst="rect">
                <a:avLst/>
              </a:prstGeom>
              <a:blipFill>
                <a:blip r:embed="rId4"/>
                <a:stretch>
                  <a:fillRect l="-2609" t="-3175" b="-9524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6A964EA-D7CA-556D-139B-6BA3A627F371}"/>
                  </a:ext>
                </a:extLst>
              </p:cNvPr>
              <p:cNvSpPr txBox="1"/>
              <p:nvPr/>
            </p:nvSpPr>
            <p:spPr>
              <a:xfrm>
                <a:off x="1721283" y="5325883"/>
                <a:ext cx="1643270" cy="9114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a-DK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f>
                            <m:fPr>
                              <m:ctrlPr>
                                <a:rPr lang="da-DK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a-DK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f>
                                <m:fPr>
                                  <m:ctrlPr>
                                    <a:rPr lang="da-DK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a-DK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da-DK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a-DK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  <m:sub>
                                      <m:r>
                                        <a:rPr lang="da-DK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da-DK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da-DK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a-DK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da-DK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a-DK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  <m:sub>
                                      <m:r>
                                        <a:rPr lang="da-DK" i="1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sub>
                                  </m:sSub>
                                </m:den>
                              </m:f>
                            </m:den>
                          </m:f>
                        </m:e>
                      </m:nary>
                    </m:oMath>
                  </m:oMathPara>
                </a14:m>
                <a:endParaRPr lang="da-DK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6A964EA-D7CA-556D-139B-6BA3A627F3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1283" y="5325883"/>
                <a:ext cx="1643270" cy="911403"/>
              </a:xfrm>
              <a:prstGeom prst="rect">
                <a:avLst/>
              </a:prstGeom>
              <a:blipFill>
                <a:blip r:embed="rId5"/>
                <a:stretch>
                  <a:fillRect l="-13846" t="-95890" b="-132877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 descr="Chart&#10;&#10;Description automatically generated">
            <a:extLst>
              <a:ext uri="{FF2B5EF4-FFF2-40B4-BE49-F238E27FC236}">
                <a16:creationId xmlns:a16="http://schemas.microsoft.com/office/drawing/2014/main" id="{DB0949CE-D356-4C86-12B5-FEF8DE18FE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62757" y="1857240"/>
            <a:ext cx="5373842" cy="378984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23B66FC-29F8-8178-EAA4-8C53F5870861}"/>
              </a:ext>
            </a:extLst>
          </p:cNvPr>
          <p:cNvSpPr txBox="1"/>
          <p:nvPr/>
        </p:nvSpPr>
        <p:spPr>
          <a:xfrm>
            <a:off x="6805228" y="1485900"/>
            <a:ext cx="2957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/>
              <a:t>Standard </a:t>
            </a:r>
            <a:r>
              <a:rPr lang="da-DK" dirty="0" err="1"/>
              <a:t>two-step</a:t>
            </a:r>
            <a:r>
              <a:rPr lang="da-DK" dirty="0"/>
              <a:t> reaction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6AC5EBA-36CA-7EA4-4DDE-915E19DF831E}"/>
              </a:ext>
            </a:extLst>
          </p:cNvPr>
          <p:cNvCxnSpPr/>
          <p:nvPr/>
        </p:nvCxnSpPr>
        <p:spPr>
          <a:xfrm>
            <a:off x="8318883" y="3844764"/>
            <a:ext cx="0" cy="63464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5ABB4370-B8CE-84D2-0838-68B4AE99CF62}"/>
              </a:ext>
            </a:extLst>
          </p:cNvPr>
          <p:cNvSpPr/>
          <p:nvPr/>
        </p:nvSpPr>
        <p:spPr>
          <a:xfrm>
            <a:off x="6805228" y="6310137"/>
            <a:ext cx="2662863" cy="472631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CB4BE0A-D5B0-1826-49A1-708E3E385E6D}"/>
              </a:ext>
            </a:extLst>
          </p:cNvPr>
          <p:cNvCxnSpPr/>
          <p:nvPr/>
        </p:nvCxnSpPr>
        <p:spPr>
          <a:xfrm>
            <a:off x="10219061" y="5258804"/>
            <a:ext cx="0" cy="63464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4BD3968-64CF-F326-A79A-3A792D1BEB23}"/>
                  </a:ext>
                </a:extLst>
              </p:cNvPr>
              <p:cNvSpPr txBox="1"/>
              <p:nvPr/>
            </p:nvSpPr>
            <p:spPr>
              <a:xfrm>
                <a:off x="8395255" y="4023584"/>
                <a:ext cx="52225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1⋅</m:t>
                      </m:r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da-DK" dirty="0"/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4BD3968-64CF-F326-A79A-3A792D1BEB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5255" y="4023584"/>
                <a:ext cx="522259" cy="276999"/>
              </a:xfrm>
              <a:prstGeom prst="rect">
                <a:avLst/>
              </a:prstGeom>
              <a:blipFill>
                <a:blip r:embed="rId7"/>
                <a:stretch>
                  <a:fillRect l="-6977" r="-6977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B88AF81-21EC-572F-77AD-967B22C7F6B2}"/>
                  </a:ext>
                </a:extLst>
              </p:cNvPr>
              <p:cNvSpPr txBox="1"/>
              <p:nvPr/>
            </p:nvSpPr>
            <p:spPr>
              <a:xfrm>
                <a:off x="10310969" y="5616446"/>
                <a:ext cx="52225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2⋅</m:t>
                      </m:r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da-DK" dirty="0"/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B88AF81-21EC-572F-77AD-967B22C7F6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10969" y="5616446"/>
                <a:ext cx="522259" cy="276999"/>
              </a:xfrm>
              <a:prstGeom prst="rect">
                <a:avLst/>
              </a:prstGeom>
              <a:blipFill>
                <a:blip r:embed="rId8"/>
                <a:stretch>
                  <a:fillRect l="-7143" r="-9524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931310B-5E86-763F-AB06-95C26754C085}"/>
                  </a:ext>
                </a:extLst>
              </p:cNvPr>
              <p:cNvSpPr txBox="1"/>
              <p:nvPr/>
            </p:nvSpPr>
            <p:spPr>
              <a:xfrm>
                <a:off x="6933672" y="6411565"/>
                <a:ext cx="22570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da-DK" dirty="0"/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931310B-5E86-763F-AB06-95C26754C0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3672" y="6411565"/>
                <a:ext cx="225703" cy="276999"/>
              </a:xfrm>
              <a:prstGeom prst="rect">
                <a:avLst/>
              </a:prstGeom>
              <a:blipFill>
                <a:blip r:embed="rId9"/>
                <a:stretch>
                  <a:fillRect l="-15789" r="-15789" b="-4348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80C393D-1812-1E8F-E00D-2EB7DF178E7B}"/>
                  </a:ext>
                </a:extLst>
              </p:cNvPr>
              <p:cNvSpPr txBox="1"/>
              <p:nvPr/>
            </p:nvSpPr>
            <p:spPr>
              <a:xfrm>
                <a:off x="7911746" y="6411565"/>
                <a:ext cx="64729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a-DK" b="0" i="0" smtClean="0"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𝑅𝐿𝑆</m:t>
                          </m:r>
                        </m:sub>
                      </m:sSub>
                    </m:oMath>
                  </m:oMathPara>
                </a14:m>
                <a:endParaRPr lang="da-DK" dirty="0"/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80C393D-1812-1E8F-E00D-2EB7DF178E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1746" y="6411565"/>
                <a:ext cx="647293" cy="276999"/>
              </a:xfrm>
              <a:prstGeom prst="rect">
                <a:avLst/>
              </a:prstGeom>
              <a:blipFill>
                <a:blip r:embed="rId10"/>
                <a:stretch>
                  <a:fillRect l="-7843" r="-1961" b="-8696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E3D8B7B-E15D-15D2-C3D3-DCA7C375DA0B}"/>
                  </a:ext>
                </a:extLst>
              </p:cNvPr>
              <p:cNvSpPr txBox="1"/>
              <p:nvPr/>
            </p:nvSpPr>
            <p:spPr>
              <a:xfrm>
                <a:off x="9171203" y="6411565"/>
                <a:ext cx="12343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a-DK" b="0" i="0" smtClean="0">
                          <a:latin typeface="Cambria Math" panose="02040503050406030204" pitchFamily="18" charset="0"/>
                        </a:rPr>
                        <m:t>j</m:t>
                      </m:r>
                    </m:oMath>
                  </m:oMathPara>
                </a14:m>
                <a:endParaRPr lang="da-DK" dirty="0"/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E3D8B7B-E15D-15D2-C3D3-DCA7C375DA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1203" y="6411565"/>
                <a:ext cx="123431" cy="276999"/>
              </a:xfrm>
              <a:prstGeom prst="rect">
                <a:avLst/>
              </a:prstGeom>
              <a:blipFill>
                <a:blip r:embed="rId11"/>
                <a:stretch>
                  <a:fillRect l="-45455" r="-54545" b="-30435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A713643-4DD0-D732-C4F6-B48F833776C3}"/>
              </a:ext>
            </a:extLst>
          </p:cNvPr>
          <p:cNvCxnSpPr>
            <a:cxnSpLocks/>
          </p:cNvCxnSpPr>
          <p:nvPr/>
        </p:nvCxnSpPr>
        <p:spPr>
          <a:xfrm>
            <a:off x="7360113" y="6550064"/>
            <a:ext cx="4065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6FD417C-DA4F-72C2-AFB9-524A2CDDB33E}"/>
              </a:ext>
            </a:extLst>
          </p:cNvPr>
          <p:cNvCxnSpPr>
            <a:cxnSpLocks/>
          </p:cNvCxnSpPr>
          <p:nvPr/>
        </p:nvCxnSpPr>
        <p:spPr>
          <a:xfrm>
            <a:off x="8658407" y="6539617"/>
            <a:ext cx="4065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7D11EDA-EA52-D6F6-7DD9-16B80BC4C555}"/>
                  </a:ext>
                </a:extLst>
              </p:cNvPr>
              <p:cNvSpPr txBox="1"/>
              <p:nvPr/>
            </p:nvSpPr>
            <p:spPr>
              <a:xfrm>
                <a:off x="5861866" y="5799304"/>
                <a:ext cx="411272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a-DK" b="0" i="0" smtClean="0"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𝑅𝐿𝑆</m:t>
                          </m:r>
                        </m:sub>
                      </m:sSub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DK"/>
                        <m:t>|</m:t>
                      </m:r>
                      <m:r>
                        <m:rPr>
                          <m:sty m:val="p"/>
                        </m:rPr>
                        <a:rPr lang="da-DK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+0.17 </m:t>
                      </m:r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𝑒𝑉</m:t>
                      </m:r>
                      <m:r>
                        <m:rPr>
                          <m:nor/>
                        </m:rPr>
                        <a:rPr lang="en-DK"/>
                        <m:t>|</m:t>
                      </m:r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−0.17 </m:t>
                      </m:r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𝑒𝑉</m:t>
                      </m:r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da-DK" dirty="0"/>
              </a:p>
            </p:txBody>
          </p:sp>
        </mc:Choice>
        <mc:Fallback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7D11EDA-EA52-D6F6-7DD9-16B80BC4C5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1866" y="5799304"/>
                <a:ext cx="4112729" cy="276999"/>
              </a:xfrm>
              <a:prstGeom prst="rect">
                <a:avLst/>
              </a:prstGeom>
              <a:blipFill>
                <a:blip r:embed="rId12"/>
                <a:stretch>
                  <a:fillRect l="-923" t="-8696" r="-615" b="-30435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1206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21" grpId="0"/>
      <p:bldP spid="23" grpId="0"/>
      <p:bldP spid="25" grpId="0"/>
      <p:bldP spid="26" grpId="0"/>
      <p:bldP spid="27" grpId="0"/>
      <p:bldP spid="3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B10B50-B5F3-E42D-7A78-CF61B23E4C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Modelling the activity of reactions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241DD8-F938-A17F-92DD-297410A7F9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28.04.2023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9DC190-3A27-78A9-DB87-24DA8B603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26</a:t>
            </a:fld>
            <a:endParaRPr lang="da-DK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A3C5D7C-77CD-4FD0-1894-D2A3EE7B351C}"/>
                  </a:ext>
                </a:extLst>
              </p:cNvPr>
              <p:cNvSpPr txBox="1"/>
              <p:nvPr/>
            </p:nvSpPr>
            <p:spPr>
              <a:xfrm>
                <a:off x="1557667" y="2256188"/>
                <a:ext cx="1716752" cy="4642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sub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da-DK" b="0" i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sSub>
                                <m:sSubPr>
                                  <m:ctrlPr>
                                    <a:rPr lang="da-DK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a-DK" b="0" i="1" smtClea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da-DK" b="0" i="1" smtClean="0">
                                      <a:latin typeface="Cambria Math" panose="02040503050406030204" pitchFamily="18" charset="0"/>
                                    </a:rPr>
                                    <m:t>𝑅𝐿𝑆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da-DK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a-DK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da-DK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</m:sSub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da-DK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A3C5D7C-77CD-4FD0-1894-D2A3EE7B35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7667" y="2256188"/>
                <a:ext cx="1716752" cy="464230"/>
              </a:xfrm>
              <a:prstGeom prst="rect">
                <a:avLst/>
              </a:prstGeom>
              <a:blipFill>
                <a:blip r:embed="rId2"/>
                <a:stretch>
                  <a:fillRect l="-3676" b="-13158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61B5453F-CDE4-DEB5-F302-F3C06D5A6923}"/>
              </a:ext>
            </a:extLst>
          </p:cNvPr>
          <p:cNvSpPr txBox="1"/>
          <p:nvPr/>
        </p:nvSpPr>
        <p:spPr>
          <a:xfrm>
            <a:off x="535798" y="1485900"/>
            <a:ext cx="40142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/>
              <a:t>The per-site </a:t>
            </a:r>
            <a:r>
              <a:rPr lang="da-DK" dirty="0" err="1"/>
              <a:t>current</a:t>
            </a:r>
            <a:r>
              <a:rPr lang="da-DK" dirty="0"/>
              <a:t> is </a:t>
            </a:r>
            <a:r>
              <a:rPr lang="da-DK" dirty="0" err="1"/>
              <a:t>estimated</a:t>
            </a:r>
            <a:r>
              <a:rPr lang="da-DK" dirty="0"/>
              <a:t> with: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5A6E0BF-1D17-3BFE-100B-9950BC31B980}"/>
              </a:ext>
            </a:extLst>
          </p:cNvPr>
          <p:cNvSpPr txBox="1"/>
          <p:nvPr/>
        </p:nvSpPr>
        <p:spPr>
          <a:xfrm>
            <a:off x="535798" y="3429000"/>
            <a:ext cx="4259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The </a:t>
            </a:r>
            <a:r>
              <a:rPr lang="da-DK" dirty="0" err="1"/>
              <a:t>Koutecký-Levich</a:t>
            </a:r>
            <a:r>
              <a:rPr lang="da-DK" dirty="0"/>
              <a:t> </a:t>
            </a:r>
            <a:r>
              <a:rPr lang="da-DK" dirty="0" err="1"/>
              <a:t>equation</a:t>
            </a:r>
            <a:r>
              <a:rPr lang="da-DK" dirty="0"/>
              <a:t> </a:t>
            </a:r>
            <a:r>
              <a:rPr lang="da-DK" dirty="0" err="1"/>
              <a:t>corrects</a:t>
            </a:r>
            <a:r>
              <a:rPr lang="da-DK" dirty="0"/>
              <a:t> the </a:t>
            </a:r>
            <a:r>
              <a:rPr lang="da-DK" dirty="0" err="1"/>
              <a:t>current</a:t>
            </a:r>
            <a:r>
              <a:rPr lang="da-DK" dirty="0"/>
              <a:t> for </a:t>
            </a:r>
            <a:r>
              <a:rPr lang="da-DK" dirty="0" err="1"/>
              <a:t>mass</a:t>
            </a:r>
            <a:r>
              <a:rPr lang="da-DK" dirty="0"/>
              <a:t>-transport: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9A2F45B-9962-E9E7-619F-842D1D9423A9}"/>
                  </a:ext>
                </a:extLst>
              </p:cNvPr>
              <p:cNvSpPr txBox="1"/>
              <p:nvPr/>
            </p:nvSpPr>
            <p:spPr>
              <a:xfrm>
                <a:off x="860008" y="4225057"/>
                <a:ext cx="1395318" cy="5689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𝑠𝑖𝑡𝑒</m:t>
                              </m:r>
                            </m:sub>
                          </m:sSub>
                        </m:den>
                      </m:f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da-DK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9A2F45B-9962-E9E7-619F-842D1D9423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008" y="4225057"/>
                <a:ext cx="1395318" cy="568938"/>
              </a:xfrm>
              <a:prstGeom prst="rect">
                <a:avLst/>
              </a:prstGeom>
              <a:blipFill>
                <a:blip r:embed="rId3"/>
                <a:stretch>
                  <a:fillRect l="-4505" t="-4348" r="-901" b="-15217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025445A-53BD-905D-3259-0BBDB088E0F0}"/>
                  </a:ext>
                </a:extLst>
              </p:cNvPr>
              <p:cNvSpPr txBox="1"/>
              <p:nvPr/>
            </p:nvSpPr>
            <p:spPr>
              <a:xfrm>
                <a:off x="2912912" y="4117684"/>
                <a:ext cx="1446614" cy="7924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sub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𝑠𝑖𝑡𝑒</m:t>
                          </m:r>
                        </m:sub>
                      </m:sSub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f>
                            <m:fPr>
                              <m:ctrlPr>
                                <a:rPr lang="da-DK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a-DK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da-DK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a-DK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  <m:sub>
                                  <m:r>
                                    <a:rPr lang="da-DK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  <m:r>
                            <a:rPr lang="da-DK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da-DK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a-DK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da-DK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a-DK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  <m:sub>
                                  <m:r>
                                    <a:rPr lang="da-DK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sub>
                              </m:sSub>
                            </m:den>
                          </m:f>
                        </m:den>
                      </m:f>
                    </m:oMath>
                  </m:oMathPara>
                </a14:m>
                <a:endParaRPr lang="da-DK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025445A-53BD-905D-3259-0BBDB088E0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2912" y="4117684"/>
                <a:ext cx="1446614" cy="792461"/>
              </a:xfrm>
              <a:prstGeom prst="rect">
                <a:avLst/>
              </a:prstGeom>
              <a:blipFill>
                <a:blip r:embed="rId4"/>
                <a:stretch>
                  <a:fillRect l="-2609" t="-3175" b="-9524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6A964EA-D7CA-556D-139B-6BA3A627F371}"/>
                  </a:ext>
                </a:extLst>
              </p:cNvPr>
              <p:cNvSpPr txBox="1"/>
              <p:nvPr/>
            </p:nvSpPr>
            <p:spPr>
              <a:xfrm>
                <a:off x="1721283" y="5325883"/>
                <a:ext cx="1643270" cy="9114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a-DK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f>
                            <m:fPr>
                              <m:ctrlPr>
                                <a:rPr lang="da-DK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a-DK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f>
                                <m:fPr>
                                  <m:ctrlPr>
                                    <a:rPr lang="da-DK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a-DK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da-DK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a-DK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  <m:sub>
                                      <m:r>
                                        <a:rPr lang="da-DK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da-DK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da-DK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a-DK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da-DK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a-DK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  <m:sub>
                                      <m:r>
                                        <a:rPr lang="da-DK" i="1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sub>
                                  </m:sSub>
                                </m:den>
                              </m:f>
                            </m:den>
                          </m:f>
                        </m:e>
                      </m:nary>
                    </m:oMath>
                  </m:oMathPara>
                </a14:m>
                <a:endParaRPr lang="da-DK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6A964EA-D7CA-556D-139B-6BA3A627F3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1283" y="5325883"/>
                <a:ext cx="1643270" cy="911403"/>
              </a:xfrm>
              <a:prstGeom prst="rect">
                <a:avLst/>
              </a:prstGeom>
              <a:blipFill>
                <a:blip r:embed="rId5"/>
                <a:stretch>
                  <a:fillRect l="-13846" t="-95890" b="-132877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E23B66FC-29F8-8178-EAA4-8C53F5870861}"/>
              </a:ext>
            </a:extLst>
          </p:cNvPr>
          <p:cNvSpPr txBox="1"/>
          <p:nvPr/>
        </p:nvSpPr>
        <p:spPr>
          <a:xfrm>
            <a:off x="6805228" y="1485900"/>
            <a:ext cx="2957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/>
              <a:t>Standard </a:t>
            </a:r>
            <a:r>
              <a:rPr lang="da-DK" dirty="0" err="1"/>
              <a:t>two-step</a:t>
            </a:r>
            <a:r>
              <a:rPr lang="da-DK" dirty="0"/>
              <a:t> reaction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5ABB4370-B8CE-84D2-0838-68B4AE99CF62}"/>
              </a:ext>
            </a:extLst>
          </p:cNvPr>
          <p:cNvSpPr/>
          <p:nvPr/>
        </p:nvSpPr>
        <p:spPr>
          <a:xfrm>
            <a:off x="6805228" y="6310137"/>
            <a:ext cx="2662863" cy="472631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931310B-5E86-763F-AB06-95C26754C085}"/>
                  </a:ext>
                </a:extLst>
              </p:cNvPr>
              <p:cNvSpPr txBox="1"/>
              <p:nvPr/>
            </p:nvSpPr>
            <p:spPr>
              <a:xfrm>
                <a:off x="6933672" y="6411565"/>
                <a:ext cx="22570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da-DK" dirty="0"/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931310B-5E86-763F-AB06-95C26754C0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3672" y="6411565"/>
                <a:ext cx="225703" cy="276999"/>
              </a:xfrm>
              <a:prstGeom prst="rect">
                <a:avLst/>
              </a:prstGeom>
              <a:blipFill>
                <a:blip r:embed="rId6"/>
                <a:stretch>
                  <a:fillRect l="-15789" r="-15789" b="-4348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80C393D-1812-1E8F-E00D-2EB7DF178E7B}"/>
                  </a:ext>
                </a:extLst>
              </p:cNvPr>
              <p:cNvSpPr txBox="1"/>
              <p:nvPr/>
            </p:nvSpPr>
            <p:spPr>
              <a:xfrm>
                <a:off x="7911746" y="6411565"/>
                <a:ext cx="64729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a-DK" b="0" i="0" smtClean="0"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𝑅𝐿𝑆</m:t>
                          </m:r>
                        </m:sub>
                      </m:sSub>
                    </m:oMath>
                  </m:oMathPara>
                </a14:m>
                <a:endParaRPr lang="da-DK" dirty="0"/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80C393D-1812-1E8F-E00D-2EB7DF178E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1746" y="6411565"/>
                <a:ext cx="647293" cy="276999"/>
              </a:xfrm>
              <a:prstGeom prst="rect">
                <a:avLst/>
              </a:prstGeom>
              <a:blipFill>
                <a:blip r:embed="rId7"/>
                <a:stretch>
                  <a:fillRect l="-7843" r="-1961" b="-8696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E3D8B7B-E15D-15D2-C3D3-DCA7C375DA0B}"/>
                  </a:ext>
                </a:extLst>
              </p:cNvPr>
              <p:cNvSpPr txBox="1"/>
              <p:nvPr/>
            </p:nvSpPr>
            <p:spPr>
              <a:xfrm>
                <a:off x="9171203" y="6411565"/>
                <a:ext cx="12343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a-DK" b="0" i="0" smtClean="0">
                          <a:latin typeface="Cambria Math" panose="02040503050406030204" pitchFamily="18" charset="0"/>
                        </a:rPr>
                        <m:t>j</m:t>
                      </m:r>
                    </m:oMath>
                  </m:oMathPara>
                </a14:m>
                <a:endParaRPr lang="da-DK" dirty="0"/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E3D8B7B-E15D-15D2-C3D3-DCA7C375DA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1203" y="6411565"/>
                <a:ext cx="123431" cy="276999"/>
              </a:xfrm>
              <a:prstGeom prst="rect">
                <a:avLst/>
              </a:prstGeom>
              <a:blipFill>
                <a:blip r:embed="rId8"/>
                <a:stretch>
                  <a:fillRect l="-45455" r="-54545" b="-30435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A713643-4DD0-D732-C4F6-B48F833776C3}"/>
              </a:ext>
            </a:extLst>
          </p:cNvPr>
          <p:cNvCxnSpPr>
            <a:cxnSpLocks/>
          </p:cNvCxnSpPr>
          <p:nvPr/>
        </p:nvCxnSpPr>
        <p:spPr>
          <a:xfrm>
            <a:off x="7360113" y="6550064"/>
            <a:ext cx="4065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6FD417C-DA4F-72C2-AFB9-524A2CDDB33E}"/>
              </a:ext>
            </a:extLst>
          </p:cNvPr>
          <p:cNvCxnSpPr>
            <a:cxnSpLocks/>
          </p:cNvCxnSpPr>
          <p:nvPr/>
        </p:nvCxnSpPr>
        <p:spPr>
          <a:xfrm>
            <a:off x="8658407" y="6539617"/>
            <a:ext cx="4065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7D11EDA-EA52-D6F6-7DD9-16B80BC4C555}"/>
                  </a:ext>
                </a:extLst>
              </p:cNvPr>
              <p:cNvSpPr txBox="1"/>
              <p:nvPr/>
            </p:nvSpPr>
            <p:spPr>
              <a:xfrm>
                <a:off x="5861866" y="5799304"/>
                <a:ext cx="411272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a-DK" b="0" i="0" smtClean="0"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𝑅𝐿𝑆</m:t>
                          </m:r>
                        </m:sub>
                      </m:sSub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DK"/>
                        <m:t>|</m:t>
                      </m:r>
                      <m:r>
                        <m:rPr>
                          <m:sty m:val="p"/>
                        </m:rPr>
                        <a:rPr lang="da-DK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+0.17 </m:t>
                      </m:r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𝑒𝑉</m:t>
                      </m:r>
                      <m:r>
                        <m:rPr>
                          <m:nor/>
                        </m:rPr>
                        <a:rPr lang="en-DK"/>
                        <m:t>|</m:t>
                      </m:r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−0.17 </m:t>
                      </m:r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𝑒𝑉</m:t>
                      </m:r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da-DK" dirty="0"/>
              </a:p>
            </p:txBody>
          </p:sp>
        </mc:Choice>
        <mc:Fallback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7D11EDA-EA52-D6F6-7DD9-16B80BC4C5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1866" y="5799304"/>
                <a:ext cx="4112729" cy="276999"/>
              </a:xfrm>
              <a:prstGeom prst="rect">
                <a:avLst/>
              </a:prstGeom>
              <a:blipFill>
                <a:blip r:embed="rId9"/>
                <a:stretch>
                  <a:fillRect l="-923" t="-8696" r="-615" b="-30435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 descr="Chart&#10;&#10;Description automatically generated">
            <a:extLst>
              <a:ext uri="{FF2B5EF4-FFF2-40B4-BE49-F238E27FC236}">
                <a16:creationId xmlns:a16="http://schemas.microsoft.com/office/drawing/2014/main" id="{F8361BD2-BDC5-EA3C-4D8E-CEC46065847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691999" y="1826823"/>
            <a:ext cx="4866169" cy="3874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7455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9C00E-A066-9E08-8B76-5EC411582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Show reaction diagrams for the </a:t>
            </a:r>
            <a:r>
              <a:rPr lang="da-DK" dirty="0" err="1"/>
              <a:t>ones</a:t>
            </a:r>
            <a:r>
              <a:rPr lang="da-DK" dirty="0"/>
              <a:t> I had data on </a:t>
            </a:r>
            <a:r>
              <a:rPr lang="da-DK" dirty="0" err="1"/>
              <a:t>initially</a:t>
            </a:r>
            <a:endParaRPr lang="da-DK" dirty="0"/>
          </a:p>
        </p:txBody>
      </p:sp>
      <p:pic>
        <p:nvPicPr>
          <p:cNvPr id="7" name="Content Placeholder 6" descr="Chart, bar chart, box and whisker chart&#10;&#10;Description automatically generated">
            <a:extLst>
              <a:ext uri="{FF2B5EF4-FFF2-40B4-BE49-F238E27FC236}">
                <a16:creationId xmlns:a16="http://schemas.microsoft.com/office/drawing/2014/main" id="{84DDF7E1-29F4-BAA1-5233-8B0ECE2273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3385" y="4275519"/>
            <a:ext cx="3389563" cy="237490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D20761-4FFC-2A46-AC6A-357DC61AA6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26.04.2023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6B6658-3A23-B860-83AB-D1B032D650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27</a:t>
            </a:fld>
            <a:endParaRPr lang="da-DK" dirty="0"/>
          </a:p>
        </p:txBody>
      </p:sp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EF08CA59-0377-1299-76C1-79DC4EE680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3279" y="1693259"/>
            <a:ext cx="3330742" cy="2374900"/>
          </a:xfrm>
          <a:prstGeom prst="rect">
            <a:avLst/>
          </a:prstGeom>
        </p:spPr>
      </p:pic>
      <p:pic>
        <p:nvPicPr>
          <p:cNvPr id="11" name="Picture 10" descr="Chart, waterfall chart, box and whisker chart&#10;&#10;Description automatically generated">
            <a:extLst>
              <a:ext uri="{FF2B5EF4-FFF2-40B4-BE49-F238E27FC236}">
                <a16:creationId xmlns:a16="http://schemas.microsoft.com/office/drawing/2014/main" id="{9735EE6F-264C-7AC7-F7C4-1AA717F5CD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0632" y="4275519"/>
            <a:ext cx="3323389" cy="2374900"/>
          </a:xfrm>
          <a:prstGeom prst="rect">
            <a:avLst/>
          </a:prstGeom>
        </p:spPr>
      </p:pic>
      <p:pic>
        <p:nvPicPr>
          <p:cNvPr id="13" name="Picture 12" descr="Chart, bar chart, box and whisker chart&#10;&#10;Description automatically generated">
            <a:extLst>
              <a:ext uri="{FF2B5EF4-FFF2-40B4-BE49-F238E27FC236}">
                <a16:creationId xmlns:a16="http://schemas.microsoft.com/office/drawing/2014/main" id="{FA598809-AF69-EA5F-9797-DA0828E201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5883" y="1710722"/>
            <a:ext cx="3264568" cy="237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1649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8C6A35-7FB7-3826-92D6-E57296B6F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Further</a:t>
            </a:r>
            <a:r>
              <a:rPr lang="da-DK" dirty="0"/>
              <a:t> </a:t>
            </a:r>
            <a:r>
              <a:rPr lang="da-DK" dirty="0" err="1"/>
              <a:t>work</a:t>
            </a:r>
            <a:r>
              <a:rPr lang="da-DK" dirty="0"/>
              <a:t> (or just </a:t>
            </a:r>
            <a:r>
              <a:rPr lang="da-DK" dirty="0" err="1"/>
              <a:t>completing</a:t>
            </a:r>
            <a:r>
              <a:rPr lang="da-DK" dirty="0"/>
              <a:t> </a:t>
            </a:r>
            <a:r>
              <a:rPr lang="da-DK" dirty="0" err="1"/>
              <a:t>my</a:t>
            </a:r>
            <a:r>
              <a:rPr lang="da-DK" dirty="0"/>
              <a:t> </a:t>
            </a:r>
            <a:r>
              <a:rPr lang="da-DK" dirty="0" err="1"/>
              <a:t>thesis</a:t>
            </a:r>
            <a:r>
              <a:rPr lang="da-DK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9D8A25-7BF4-4129-CF05-100E6BC3AA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/>
              <a:t>Energy </a:t>
            </a:r>
            <a:r>
              <a:rPr lang="da-DK" dirty="0" err="1"/>
              <a:t>prediction</a:t>
            </a:r>
            <a:r>
              <a:rPr lang="da-DK" dirty="0"/>
              <a:t> models for each </a:t>
            </a:r>
            <a:r>
              <a:rPr lang="da-DK" dirty="0" err="1"/>
              <a:t>substance</a:t>
            </a:r>
            <a:endParaRPr lang="da-DK" dirty="0"/>
          </a:p>
          <a:p>
            <a:r>
              <a:rPr lang="da-DK" dirty="0"/>
              <a:t>Activity </a:t>
            </a:r>
            <a:r>
              <a:rPr lang="da-DK" dirty="0" err="1"/>
              <a:t>measurement</a:t>
            </a:r>
            <a:r>
              <a:rPr lang="da-DK" dirty="0"/>
              <a:t> for each reaction step</a:t>
            </a:r>
          </a:p>
          <a:p>
            <a:r>
              <a:rPr lang="da-DK" dirty="0"/>
              <a:t>Competing </a:t>
            </a:r>
            <a:r>
              <a:rPr lang="da-DK" dirty="0" err="1"/>
              <a:t>activities</a:t>
            </a:r>
            <a:r>
              <a:rPr lang="da-DK" dirty="0"/>
              <a:t> – Single score? Good </a:t>
            </a:r>
            <a:r>
              <a:rPr lang="da-DK" dirty="0" err="1"/>
              <a:t>vs</a:t>
            </a:r>
            <a:r>
              <a:rPr lang="da-DK" dirty="0"/>
              <a:t> bad reactions</a:t>
            </a:r>
          </a:p>
          <a:p>
            <a:r>
              <a:rPr lang="da-DK" dirty="0"/>
              <a:t>Surface </a:t>
            </a:r>
            <a:r>
              <a:rPr lang="da-DK" dirty="0" err="1"/>
              <a:t>composition</a:t>
            </a:r>
            <a:r>
              <a:rPr lang="da-DK" dirty="0"/>
              <a:t> + U -&gt; Single </a:t>
            </a:r>
            <a:r>
              <a:rPr lang="da-DK" dirty="0" err="1"/>
              <a:t>good</a:t>
            </a:r>
            <a:r>
              <a:rPr lang="da-DK" dirty="0"/>
              <a:t> activity score?</a:t>
            </a:r>
          </a:p>
          <a:p>
            <a:r>
              <a:rPr lang="da-DK" dirty="0" err="1"/>
              <a:t>Triangular</a:t>
            </a:r>
            <a:r>
              <a:rPr lang="da-DK" dirty="0"/>
              <a:t> plots </a:t>
            </a:r>
            <a:r>
              <a:rPr lang="da-DK" dirty="0" err="1"/>
              <a:t>showing</a:t>
            </a:r>
            <a:r>
              <a:rPr lang="da-DK" dirty="0"/>
              <a:t> single score?</a:t>
            </a:r>
          </a:p>
          <a:p>
            <a:endParaRPr lang="da-DK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58BC9B-72BF-6F9A-1AA8-98B008AA2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28.04.2023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4DD6DC-A1EF-DA17-D0DF-AACE7002BC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28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7211620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D1663-8A5B-8B1C-F646-48C127BA9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Which</a:t>
            </a:r>
            <a:r>
              <a:rPr lang="da-DK" dirty="0"/>
              <a:t> reactions </a:t>
            </a:r>
            <a:r>
              <a:rPr lang="da-DK" dirty="0" err="1"/>
              <a:t>couldn’t</a:t>
            </a:r>
            <a:r>
              <a:rPr lang="da-DK" dirty="0"/>
              <a:t> I look at </a:t>
            </a:r>
            <a:r>
              <a:rPr lang="da-DK" dirty="0" err="1"/>
              <a:t>yet</a:t>
            </a:r>
            <a:r>
              <a:rPr lang="da-DK" dirty="0"/>
              <a:t>? </a:t>
            </a:r>
            <a:r>
              <a:rPr lang="da-DK" dirty="0" err="1"/>
              <a:t>Why</a:t>
            </a:r>
            <a:r>
              <a:rPr lang="da-DK" dirty="0"/>
              <a:t>? </a:t>
            </a:r>
            <a:r>
              <a:rPr lang="da-DK" dirty="0" err="1"/>
              <a:t>Hence</a:t>
            </a:r>
            <a:r>
              <a:rPr lang="da-DK" dirty="0"/>
              <a:t> -&gt; new DFT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4C1A41-0E5A-BFEC-5AD5-D634DED1C0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a-DK" dirty="0" err="1"/>
              <a:t>Trying</a:t>
            </a:r>
            <a:r>
              <a:rPr lang="da-DK" dirty="0"/>
              <a:t> to </a:t>
            </a:r>
            <a:r>
              <a:rPr lang="da-DK" dirty="0" err="1"/>
              <a:t>see</a:t>
            </a:r>
            <a:r>
              <a:rPr lang="da-DK" dirty="0"/>
              <a:t> </a:t>
            </a:r>
            <a:r>
              <a:rPr lang="da-DK" dirty="0" err="1"/>
              <a:t>which</a:t>
            </a:r>
            <a:r>
              <a:rPr lang="da-DK" dirty="0"/>
              <a:t> </a:t>
            </a:r>
            <a:r>
              <a:rPr lang="da-DK" dirty="0" err="1"/>
              <a:t>ones</a:t>
            </a:r>
            <a:r>
              <a:rPr lang="da-DK" dirty="0"/>
              <a:t> </a:t>
            </a:r>
            <a:r>
              <a:rPr lang="da-DK" dirty="0" err="1"/>
              <a:t>might</a:t>
            </a:r>
            <a:r>
              <a:rPr lang="da-DK" dirty="0"/>
              <a:t> </a:t>
            </a:r>
            <a:r>
              <a:rPr lang="da-DK" dirty="0" err="1"/>
              <a:t>be</a:t>
            </a:r>
            <a:r>
              <a:rPr lang="da-DK" dirty="0"/>
              <a:t> </a:t>
            </a:r>
            <a:r>
              <a:rPr lang="da-DK" dirty="0" err="1"/>
              <a:t>important</a:t>
            </a:r>
            <a:r>
              <a:rPr lang="da-DK" dirty="0"/>
              <a:t>. Alexander </a:t>
            </a:r>
            <a:r>
              <a:rPr lang="da-DK" dirty="0" err="1"/>
              <a:t>bagger</a:t>
            </a:r>
            <a:r>
              <a:rPr lang="da-DK" dirty="0"/>
              <a:t> had an </a:t>
            </a:r>
            <a:r>
              <a:rPr lang="da-DK" dirty="0" err="1"/>
              <a:t>idea</a:t>
            </a:r>
            <a:r>
              <a:rPr lang="da-DK" dirty="0"/>
              <a:t> </a:t>
            </a:r>
            <a:r>
              <a:rPr lang="da-DK" dirty="0" err="1"/>
              <a:t>about</a:t>
            </a:r>
            <a:r>
              <a:rPr lang="da-DK" dirty="0"/>
              <a:t> </a:t>
            </a:r>
            <a:r>
              <a:rPr lang="da-DK" dirty="0" err="1"/>
              <a:t>which</a:t>
            </a:r>
            <a:r>
              <a:rPr lang="da-DK" dirty="0"/>
              <a:t>.</a:t>
            </a:r>
          </a:p>
          <a:p>
            <a:pPr marL="0" indent="0">
              <a:buNone/>
            </a:pPr>
            <a:endParaRPr lang="da-DK" dirty="0"/>
          </a:p>
          <a:p>
            <a:pPr marL="0" indent="0">
              <a:buNone/>
            </a:pPr>
            <a:r>
              <a:rPr lang="da-DK" dirty="0" err="1"/>
              <a:t>Also</a:t>
            </a:r>
            <a:r>
              <a:rPr lang="da-DK" dirty="0"/>
              <a:t> </a:t>
            </a:r>
            <a:r>
              <a:rPr lang="da-DK" dirty="0" err="1"/>
              <a:t>we’re</a:t>
            </a:r>
            <a:r>
              <a:rPr lang="da-DK" dirty="0"/>
              <a:t> </a:t>
            </a:r>
            <a:r>
              <a:rPr lang="da-DK" dirty="0" err="1"/>
              <a:t>trying</a:t>
            </a:r>
            <a:r>
              <a:rPr lang="da-DK" dirty="0"/>
              <a:t> to </a:t>
            </a:r>
            <a:r>
              <a:rPr lang="da-DK" dirty="0" err="1"/>
              <a:t>avoid</a:t>
            </a:r>
            <a:r>
              <a:rPr lang="da-DK" dirty="0"/>
              <a:t> CO on the surface, </a:t>
            </a:r>
            <a:r>
              <a:rPr lang="da-DK" dirty="0" err="1"/>
              <a:t>because</a:t>
            </a:r>
            <a:r>
              <a:rPr lang="da-DK" dirty="0"/>
              <a:t> it </a:t>
            </a:r>
            <a:r>
              <a:rPr lang="da-DK" dirty="0" err="1"/>
              <a:t>desorbs</a:t>
            </a:r>
            <a:r>
              <a:rPr lang="da-DK" dirty="0"/>
              <a:t> at high potentials.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204421-659F-85BC-9EF2-FCC3A0A4BA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26.04.2023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B7BDF8-A712-874E-14EC-DD35897399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29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6450822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97C8C-230C-3349-1FCD-AF0189B8E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620714"/>
            <a:ext cx="2139712" cy="386150"/>
          </a:xfrm>
        </p:spPr>
        <p:txBody>
          <a:bodyPr/>
          <a:lstStyle/>
          <a:p>
            <a:r>
              <a:rPr lang="en-GB" dirty="0"/>
              <a:t>Power-to-X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41D2425-CDE2-E1DB-29C8-6436B482B9AE}"/>
              </a:ext>
            </a:extLst>
          </p:cNvPr>
          <p:cNvSpPr/>
          <p:nvPr/>
        </p:nvSpPr>
        <p:spPr>
          <a:xfrm>
            <a:off x="3775718" y="1623454"/>
            <a:ext cx="4266428" cy="386150"/>
          </a:xfrm>
          <a:prstGeom prst="roundRect">
            <a:avLst>
              <a:gd name="adj" fmla="val 24010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C7D630-CEB2-2374-63C8-4E6F2A8F9A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98488" y="1685411"/>
            <a:ext cx="2020887" cy="336550"/>
          </a:xfrm>
          <a:noFill/>
        </p:spPr>
        <p:txBody>
          <a:bodyPr/>
          <a:lstStyle/>
          <a:p>
            <a:pPr marL="0" indent="0" algn="ctr">
              <a:buNone/>
            </a:pPr>
            <a:r>
              <a:rPr lang="en-GB" sz="2000" dirty="0"/>
              <a:t>Energy sources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0C1C69-1194-6473-354D-411DFC0D12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26.04.2023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7F07E8-C950-2626-D019-A426D8F3B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3</a:t>
            </a:fld>
            <a:endParaRPr lang="da-DK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D7CD061D-6CB0-310A-56B3-6991D05CDDFB}"/>
              </a:ext>
            </a:extLst>
          </p:cNvPr>
          <p:cNvSpPr/>
          <p:nvPr/>
        </p:nvSpPr>
        <p:spPr>
          <a:xfrm>
            <a:off x="6084638" y="2185473"/>
            <a:ext cx="1881574" cy="35697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1617B588-F0CE-6D18-31F7-15B87B6EFBF1}"/>
              </a:ext>
            </a:extLst>
          </p:cNvPr>
          <p:cNvSpPr/>
          <p:nvPr/>
        </p:nvSpPr>
        <p:spPr>
          <a:xfrm>
            <a:off x="3876888" y="2175815"/>
            <a:ext cx="1881574" cy="35697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7B0A10-733F-9D4E-0E20-72150F2B87CB}"/>
              </a:ext>
            </a:extLst>
          </p:cNvPr>
          <p:cNvSpPr txBox="1"/>
          <p:nvPr/>
        </p:nvSpPr>
        <p:spPr>
          <a:xfrm>
            <a:off x="3807232" y="2186438"/>
            <a:ext cx="2020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Non-renewable:</a:t>
            </a:r>
          </a:p>
        </p:txBody>
      </p:sp>
      <p:pic>
        <p:nvPicPr>
          <p:cNvPr id="12" name="Graphic 11" descr="Solar Panels with solid fill">
            <a:extLst>
              <a:ext uri="{FF2B5EF4-FFF2-40B4-BE49-F238E27FC236}">
                <a16:creationId xmlns:a16="http://schemas.microsoft.com/office/drawing/2014/main" id="{58E6511D-188D-D669-F4DC-33B91BE29F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33730" y="2771434"/>
            <a:ext cx="914400" cy="914400"/>
          </a:xfrm>
          <a:prstGeom prst="rect">
            <a:avLst/>
          </a:prstGeom>
        </p:spPr>
      </p:pic>
      <p:pic>
        <p:nvPicPr>
          <p:cNvPr id="14" name="Graphic 13" descr="Hydropower with solid fill">
            <a:extLst>
              <a:ext uri="{FF2B5EF4-FFF2-40B4-BE49-F238E27FC236}">
                <a16:creationId xmlns:a16="http://schemas.microsoft.com/office/drawing/2014/main" id="{76E33A48-6D26-DF3D-16AA-6764F6900D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33730" y="5371664"/>
            <a:ext cx="914400" cy="914400"/>
          </a:xfrm>
          <a:prstGeom prst="rect">
            <a:avLst/>
          </a:prstGeom>
        </p:spPr>
      </p:pic>
      <p:pic>
        <p:nvPicPr>
          <p:cNvPr id="18" name="Graphic 17" descr="Wind Turbines with solid fill">
            <a:extLst>
              <a:ext uri="{FF2B5EF4-FFF2-40B4-BE49-F238E27FC236}">
                <a16:creationId xmlns:a16="http://schemas.microsoft.com/office/drawing/2014/main" id="{60E66DB7-B8C2-1030-F747-54F3189C7E9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533730" y="4071549"/>
            <a:ext cx="914400" cy="914400"/>
          </a:xfrm>
          <a:prstGeom prst="rect">
            <a:avLst/>
          </a:prstGeom>
        </p:spPr>
      </p:pic>
      <p:pic>
        <p:nvPicPr>
          <p:cNvPr id="22" name="Graphic 21" descr="Oil Barrel with solid fill">
            <a:extLst>
              <a:ext uri="{FF2B5EF4-FFF2-40B4-BE49-F238E27FC236}">
                <a16:creationId xmlns:a16="http://schemas.microsoft.com/office/drawing/2014/main" id="{0F9E0DDB-37AE-2B26-509D-1756FA00C85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340144" y="2771434"/>
            <a:ext cx="914400" cy="914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5E48D38-7E9E-DCAA-61E8-A6C6AEF5EFB2}"/>
              </a:ext>
            </a:extLst>
          </p:cNvPr>
          <p:cNvSpPr txBox="1"/>
          <p:nvPr/>
        </p:nvSpPr>
        <p:spPr>
          <a:xfrm>
            <a:off x="6344132" y="2186438"/>
            <a:ext cx="1350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Renewable:</a:t>
            </a:r>
          </a:p>
        </p:txBody>
      </p:sp>
      <p:pic>
        <p:nvPicPr>
          <p:cNvPr id="24" name="Graphic 23" descr="Labour with solid fill">
            <a:extLst>
              <a:ext uri="{FF2B5EF4-FFF2-40B4-BE49-F238E27FC236}">
                <a16:creationId xmlns:a16="http://schemas.microsoft.com/office/drawing/2014/main" id="{B1BFFC74-2CDA-7F83-B063-274349E7628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340144" y="4071549"/>
            <a:ext cx="914400" cy="914400"/>
          </a:xfrm>
          <a:prstGeom prst="rect">
            <a:avLst/>
          </a:prstGeom>
        </p:spPr>
      </p:pic>
      <p:pic>
        <p:nvPicPr>
          <p:cNvPr id="60" name="Graphic 59" descr="Power Plant with solid fill">
            <a:extLst>
              <a:ext uri="{FF2B5EF4-FFF2-40B4-BE49-F238E27FC236}">
                <a16:creationId xmlns:a16="http://schemas.microsoft.com/office/drawing/2014/main" id="{78A9D2F2-0BD3-63C4-670B-41369042606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340144" y="5371664"/>
            <a:ext cx="914400" cy="914400"/>
          </a:xfrm>
          <a:prstGeom prst="rect">
            <a:avLst/>
          </a:prstGeom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F66CD088-00BF-1447-4FF5-23E944FF85B7}"/>
              </a:ext>
            </a:extLst>
          </p:cNvPr>
          <p:cNvSpPr txBox="1"/>
          <p:nvPr/>
        </p:nvSpPr>
        <p:spPr>
          <a:xfrm>
            <a:off x="4572153" y="3657422"/>
            <a:ext cx="3722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b="1" dirty="0"/>
              <a:t>Oil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4D721EC-2BE5-92CE-CE4F-5A6B8A64638A}"/>
              </a:ext>
            </a:extLst>
          </p:cNvPr>
          <p:cNvSpPr txBox="1"/>
          <p:nvPr/>
        </p:nvSpPr>
        <p:spPr>
          <a:xfrm>
            <a:off x="4520857" y="4985949"/>
            <a:ext cx="4748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b="1" dirty="0"/>
              <a:t>Coal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A15DDD8B-907F-9796-A7BE-C5DE3C4CF17B}"/>
              </a:ext>
            </a:extLst>
          </p:cNvPr>
          <p:cNvSpPr txBox="1"/>
          <p:nvPr/>
        </p:nvSpPr>
        <p:spPr>
          <a:xfrm>
            <a:off x="4409448" y="6342778"/>
            <a:ext cx="69762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b="1" dirty="0"/>
              <a:t>Nuclear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C4460D35-1714-4562-E855-8F1F67E1DF46}"/>
              </a:ext>
            </a:extLst>
          </p:cNvPr>
          <p:cNvSpPr txBox="1"/>
          <p:nvPr/>
        </p:nvSpPr>
        <p:spPr>
          <a:xfrm>
            <a:off x="6758599" y="3699733"/>
            <a:ext cx="52129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b="1" dirty="0"/>
              <a:t>Solar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E2A1BD38-6D62-9003-82BA-B55E212934A3}"/>
              </a:ext>
            </a:extLst>
          </p:cNvPr>
          <p:cNvSpPr txBox="1"/>
          <p:nvPr/>
        </p:nvSpPr>
        <p:spPr>
          <a:xfrm>
            <a:off x="6756996" y="5051848"/>
            <a:ext cx="52290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50" b="1" dirty="0"/>
              <a:t>Wind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4F63E5E-6054-4C8B-FF84-AB56541659BC}"/>
              </a:ext>
            </a:extLst>
          </p:cNvPr>
          <p:cNvSpPr txBox="1"/>
          <p:nvPr/>
        </p:nvSpPr>
        <p:spPr>
          <a:xfrm>
            <a:off x="6690496" y="6344510"/>
            <a:ext cx="57740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50" b="1" dirty="0"/>
              <a:t>Hydro</a:t>
            </a:r>
          </a:p>
        </p:txBody>
      </p:sp>
    </p:spTree>
    <p:extLst>
      <p:ext uri="{BB962C8B-B14F-4D97-AF65-F5344CB8AC3E}">
        <p14:creationId xmlns:p14="http://schemas.microsoft.com/office/powerpoint/2010/main" val="4055450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-4.81481E-6 L -0.25404 -4.81481E-6 " pathEditMode="relative" rAng="0" ptsTypes="AA">
                                      <p:cBhvr>
                                        <p:cTn id="60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708" y="0"/>
                                    </p:animMotion>
                                  </p:childTnLst>
                                </p:cTn>
                              </p:par>
                              <p:par>
                                <p:cTn id="61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4.44444E-6 L -0.25404 4.44444E-6 " pathEditMode="relative" rAng="0" ptsTypes="AA">
                                      <p:cBhvr>
                                        <p:cTn id="62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708" y="0"/>
                                    </p:animMotion>
                                  </p:childTnLst>
                                </p:cTn>
                              </p:par>
                              <p:par>
                                <p:cTn id="63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4.07407E-6 L -0.25403 4.07407E-6 " pathEditMode="relative" rAng="0" ptsTypes="AA">
                                      <p:cBhvr>
                                        <p:cTn id="64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708" y="0"/>
                                    </p:animMotion>
                                  </p:childTnLst>
                                </p:cTn>
                              </p:par>
                              <p:par>
                                <p:cTn id="65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2.96296E-6 L -0.25403 2.96296E-6 " pathEditMode="relative" rAng="0" ptsTypes="AA">
                                      <p:cBhvr>
                                        <p:cTn id="6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708" y="0"/>
                                    </p:animMotion>
                                  </p:childTnLst>
                                </p:cTn>
                              </p:par>
                              <p:par>
                                <p:cTn id="67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1.85185E-6 L -0.25403 -1.85185E-6 " pathEditMode="relative" rAng="0" ptsTypes="AA">
                                      <p:cBhvr>
                                        <p:cTn id="6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708" y="0"/>
                                    </p:animMotion>
                                  </p:childTnLst>
                                </p:cTn>
                              </p:par>
                              <p:par>
                                <p:cTn id="6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3.33333E-6 L -0.25404 -3.33333E-6 " pathEditMode="relative" rAng="0" ptsTypes="AA">
                                      <p:cBhvr>
                                        <p:cTn id="70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708" y="0"/>
                                    </p:animMotion>
                                  </p:childTnLst>
                                </p:cTn>
                              </p:par>
                              <p:par>
                                <p:cTn id="7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0 L -0.25404 0 " pathEditMode="relative" rAng="0" ptsTypes="AA">
                                      <p:cBhvr>
                                        <p:cTn id="72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708" y="0"/>
                                    </p:animMotion>
                                  </p:childTnLst>
                                </p:cTn>
                              </p:par>
                              <p:par>
                                <p:cTn id="7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3.33333E-6 L -0.25404 3.33333E-6 " pathEditMode="relative" rAng="0" ptsTypes="AA">
                                      <p:cBhvr>
                                        <p:cTn id="74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708" y="0"/>
                                    </p:animMotion>
                                  </p:childTnLst>
                                </p:cTn>
                              </p:par>
                              <p:par>
                                <p:cTn id="7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3.33333E-6 L -0.25404 -3.33333E-6 " pathEditMode="relative" rAng="0" ptsTypes="AA">
                                      <p:cBhvr>
                                        <p:cTn id="76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708" y="0"/>
                                    </p:animMotion>
                                  </p:childTnLst>
                                </p:cTn>
                              </p:par>
                              <p:par>
                                <p:cTn id="77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1.85185E-6 L -0.25404 -1.85185E-6 " pathEditMode="relative" rAng="0" ptsTypes="AA">
                                      <p:cBhvr>
                                        <p:cTn id="7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708" y="0"/>
                                    </p:animMotion>
                                  </p:childTnLst>
                                </p:cTn>
                              </p:par>
                              <p:par>
                                <p:cTn id="7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3.33333E-6 L -0.25404 3.33333E-6 " pathEditMode="relative" rAng="0" ptsTypes="AA">
                                      <p:cBhvr>
                                        <p:cTn id="80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708" y="0"/>
                                    </p:animMotion>
                                  </p:childTnLst>
                                </p:cTn>
                              </p:par>
                              <p:par>
                                <p:cTn id="8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0 L -0.25404 0 " pathEditMode="relative" rAng="0" ptsTypes="AA">
                                      <p:cBhvr>
                                        <p:cTn id="82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708" y="0"/>
                                    </p:animMotion>
                                  </p:childTnLst>
                                </p:cTn>
                              </p:par>
                              <p:par>
                                <p:cTn id="83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4.81481E-6 L -0.25403 -4.81481E-6 " pathEditMode="relative" rAng="0" ptsTypes="AA">
                                      <p:cBhvr>
                                        <p:cTn id="84" dur="2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708" y="0"/>
                                    </p:animMotion>
                                  </p:childTnLst>
                                </p:cTn>
                              </p:par>
                              <p:par>
                                <p:cTn id="85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4.81481E-6 L -0.25403 -4.81481E-6 " pathEditMode="relative" rAng="0" ptsTypes="AA">
                                      <p:cBhvr>
                                        <p:cTn id="86" dur="2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708" y="0"/>
                                    </p:animMotion>
                                  </p:childTnLst>
                                </p:cTn>
                              </p:par>
                              <p:par>
                                <p:cTn id="87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1.11022E-16 L -0.25403 -1.11022E-16 " pathEditMode="relative" rAng="0" ptsTypes="AA">
                                      <p:cBhvr>
                                        <p:cTn id="88" dur="2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708" y="0"/>
                                    </p:animMotion>
                                  </p:childTnLst>
                                </p:cTn>
                              </p:par>
                              <p:par>
                                <p:cTn id="89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4.81481E-6 L -0.25404 -4.81481E-6 " pathEditMode="relative" rAng="0" ptsTypes="AA">
                                      <p:cBhvr>
                                        <p:cTn id="90" dur="2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708" y="0"/>
                                    </p:animMotion>
                                  </p:childTnLst>
                                </p:cTn>
                              </p:par>
                              <p:par>
                                <p:cTn id="91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2.59259E-6 L -0.25404 -2.59259E-6 " pathEditMode="relative" rAng="0" ptsTypes="AA">
                                      <p:cBhvr>
                                        <p:cTn id="92" dur="2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708" y="0"/>
                                    </p:animMotion>
                                  </p:childTnLst>
                                </p:cTn>
                              </p:par>
                              <p:par>
                                <p:cTn id="93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1.48148E-6 L -0.25404 1.48148E-6 " pathEditMode="relative" rAng="0" ptsTypes="AA">
                                      <p:cBhvr>
                                        <p:cTn id="94" dur="2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70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3" grpId="0" build="p"/>
      <p:bldP spid="3" grpId="1" build="p"/>
      <p:bldP spid="8" grpId="0" animBg="1"/>
      <p:bldP spid="8" grpId="1" animBg="1"/>
      <p:bldP spid="9" grpId="0" animBg="1"/>
      <p:bldP spid="9" grpId="1" animBg="1"/>
      <p:bldP spid="10" grpId="0"/>
      <p:bldP spid="10" grpId="1"/>
      <p:bldP spid="6" grpId="0"/>
      <p:bldP spid="6" grpId="1"/>
      <p:bldP spid="76" grpId="0"/>
      <p:bldP spid="76" grpId="1"/>
      <p:bldP spid="77" grpId="0"/>
      <p:bldP spid="77" grpId="1"/>
      <p:bldP spid="78" grpId="0"/>
      <p:bldP spid="78" grpId="1"/>
      <p:bldP spid="79" grpId="0"/>
      <p:bldP spid="79" grpId="1"/>
      <p:bldP spid="80" grpId="0"/>
      <p:bldP spid="80" grpId="1"/>
      <p:bldP spid="81" grpId="0"/>
      <p:bldP spid="81" grpId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7F37-3B7C-AAF4-8B82-E3EEB460A6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So formic acid is </a:t>
            </a:r>
            <a:r>
              <a:rPr lang="da-DK" dirty="0" err="1"/>
              <a:t>pretty</a:t>
            </a:r>
            <a:r>
              <a:rPr lang="da-DK" dirty="0"/>
              <a:t> cool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5CA68C-E9D2-CDE2-AA50-30A4E6CA6F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a-DK" dirty="0" err="1"/>
              <a:t>What</a:t>
            </a:r>
            <a:r>
              <a:rPr lang="da-DK" dirty="0"/>
              <a:t> is the problem?</a:t>
            </a:r>
          </a:p>
          <a:p>
            <a:pPr marL="0" indent="0">
              <a:buNone/>
            </a:pPr>
            <a:endParaRPr lang="da-DK" dirty="0"/>
          </a:p>
          <a:p>
            <a:pPr marL="0" indent="0">
              <a:buNone/>
            </a:pPr>
            <a:r>
              <a:rPr lang="da-DK" dirty="0" err="1"/>
              <a:t>Looking</a:t>
            </a:r>
            <a:r>
              <a:rPr lang="da-DK" dirty="0"/>
              <a:t> at all the </a:t>
            </a:r>
            <a:r>
              <a:rPr lang="da-DK" dirty="0" err="1"/>
              <a:t>ways</a:t>
            </a:r>
            <a:r>
              <a:rPr lang="da-DK" dirty="0"/>
              <a:t> it </a:t>
            </a:r>
            <a:r>
              <a:rPr lang="da-DK" dirty="0" err="1"/>
              <a:t>can</a:t>
            </a:r>
            <a:r>
              <a:rPr lang="da-DK" dirty="0"/>
              <a:t> break </a:t>
            </a:r>
            <a:r>
              <a:rPr lang="da-DK" dirty="0" err="1"/>
              <a:t>down</a:t>
            </a:r>
            <a:endParaRPr lang="da-DK" dirty="0"/>
          </a:p>
          <a:p>
            <a:pPr marL="0" indent="0">
              <a:buNone/>
            </a:pPr>
            <a:endParaRPr lang="da-DK" dirty="0"/>
          </a:p>
          <a:p>
            <a:pPr marL="0" indent="0">
              <a:buNone/>
            </a:pPr>
            <a:r>
              <a:rPr lang="da-DK" dirty="0" err="1"/>
              <a:t>Goal</a:t>
            </a:r>
            <a:r>
              <a:rPr lang="da-DK" dirty="0"/>
              <a:t>: Be </a:t>
            </a:r>
            <a:r>
              <a:rPr lang="da-DK" dirty="0" err="1"/>
              <a:t>able</a:t>
            </a:r>
            <a:r>
              <a:rPr lang="da-DK" dirty="0"/>
              <a:t> to </a:t>
            </a:r>
            <a:r>
              <a:rPr lang="da-DK" dirty="0" err="1"/>
              <a:t>simulate</a:t>
            </a:r>
            <a:r>
              <a:rPr lang="da-DK" dirty="0"/>
              <a:t> activity of all reaction pathways from a surface </a:t>
            </a:r>
            <a:r>
              <a:rPr lang="da-DK" dirty="0" err="1"/>
              <a:t>composition</a:t>
            </a:r>
            <a:endParaRPr lang="da-DK" dirty="0"/>
          </a:p>
          <a:p>
            <a:pPr marL="0" indent="0">
              <a:buNone/>
            </a:pPr>
            <a:endParaRPr lang="da-DK" dirty="0"/>
          </a:p>
          <a:p>
            <a:pPr marL="0" indent="0">
              <a:buNone/>
            </a:pPr>
            <a:r>
              <a:rPr lang="da-DK" dirty="0" err="1"/>
              <a:t>Then</a:t>
            </a:r>
            <a:r>
              <a:rPr lang="da-DK" dirty="0"/>
              <a:t> </a:t>
            </a:r>
            <a:r>
              <a:rPr lang="da-DK" dirty="0" err="1"/>
              <a:t>search</a:t>
            </a:r>
            <a:r>
              <a:rPr lang="da-DK" dirty="0"/>
              <a:t> for a surface on </a:t>
            </a:r>
            <a:r>
              <a:rPr lang="da-DK" dirty="0" err="1"/>
              <a:t>which</a:t>
            </a:r>
            <a:r>
              <a:rPr lang="da-DK" dirty="0"/>
              <a:t> the bad reactions </a:t>
            </a:r>
            <a:r>
              <a:rPr lang="da-DK" dirty="0" err="1"/>
              <a:t>are</a:t>
            </a:r>
            <a:r>
              <a:rPr lang="da-DK" dirty="0"/>
              <a:t> </a:t>
            </a:r>
            <a:r>
              <a:rPr lang="da-DK" dirty="0" err="1"/>
              <a:t>slow</a:t>
            </a:r>
            <a:r>
              <a:rPr lang="da-DK" dirty="0"/>
              <a:t> and the </a:t>
            </a:r>
            <a:r>
              <a:rPr lang="da-DK" dirty="0" err="1"/>
              <a:t>good</a:t>
            </a:r>
            <a:r>
              <a:rPr lang="da-DK" dirty="0"/>
              <a:t> </a:t>
            </a:r>
            <a:r>
              <a:rPr lang="da-DK" dirty="0" err="1"/>
              <a:t>ones</a:t>
            </a:r>
            <a:r>
              <a:rPr lang="da-DK" dirty="0"/>
              <a:t> </a:t>
            </a:r>
            <a:r>
              <a:rPr lang="da-DK" dirty="0" err="1"/>
              <a:t>are</a:t>
            </a:r>
            <a:r>
              <a:rPr lang="da-DK" dirty="0"/>
              <a:t> fast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E8D37B-A6B7-E7DF-2F4A-ED3BD75F60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26.04.2023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8F3D75-8A0D-527D-D5DE-3C6A9609CA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30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828088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967F4-B404-0EAB-DE15-95F07C130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Reaction pathways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9DE3F14-994A-E89A-02AF-75A3D99EB6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36468"/>
          <a:stretch/>
        </p:blipFill>
        <p:spPr>
          <a:xfrm>
            <a:off x="3454974" y="1409700"/>
            <a:ext cx="5280466" cy="4675188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4BAEEF-5994-E95A-82A8-AD3F99ED00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26.04.2023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EF46F6-D71E-2356-2E79-60B45B110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31</a:t>
            </a:fld>
            <a:endParaRPr lang="da-DK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CD3867-1391-B95B-EEAD-593BDF1C6248}"/>
              </a:ext>
            </a:extLst>
          </p:cNvPr>
          <p:cNvSpPr txBox="1"/>
          <p:nvPr/>
        </p:nvSpPr>
        <p:spPr>
          <a:xfrm>
            <a:off x="0" y="6604084"/>
            <a:ext cx="1002389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050" dirty="0" err="1"/>
              <a:t>Figure</a:t>
            </a:r>
            <a:r>
              <a:rPr lang="da-DK" sz="1050" dirty="0"/>
              <a:t> source: </a:t>
            </a:r>
            <a:r>
              <a:rPr lang="en-GB" sz="105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Bagger, Alexander, et al. "Correlations between experiments and simulations for formic acid oxidation." </a:t>
            </a:r>
            <a:r>
              <a:rPr lang="en-GB" sz="1050" b="0" i="1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Chemical Science</a:t>
            </a:r>
            <a:r>
              <a:rPr lang="en-GB" sz="105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13.45 (2022): 13409-13417.</a:t>
            </a:r>
            <a:endParaRPr lang="da-DK" sz="1050" dirty="0"/>
          </a:p>
        </p:txBody>
      </p:sp>
    </p:spTree>
    <p:extLst>
      <p:ext uri="{BB962C8B-B14F-4D97-AF65-F5344CB8AC3E}">
        <p14:creationId xmlns:p14="http://schemas.microsoft.com/office/powerpoint/2010/main" val="13331727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1DCBDF-0209-141C-C273-5CB6CCB74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Reaction pathways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CB4F41-FF9A-3486-B6C6-4718FB8F89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27.04.2023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1868B8-815E-5DAA-5AC8-CA500BFDAD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32</a:t>
            </a:fld>
            <a:endParaRPr lang="da-DK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C08B26-1CE3-8B76-4B1E-EA92E526997A}"/>
              </a:ext>
            </a:extLst>
          </p:cNvPr>
          <p:cNvSpPr txBox="1"/>
          <p:nvPr/>
        </p:nvSpPr>
        <p:spPr>
          <a:xfrm>
            <a:off x="7245572" y="1485900"/>
            <a:ext cx="29329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b="1" dirty="0"/>
              <a:t>Unfavourable reactions</a:t>
            </a:r>
            <a:r>
              <a:rPr lang="da-DK" dirty="0"/>
              <a:t>:</a:t>
            </a:r>
          </a:p>
        </p:txBody>
      </p:sp>
      <p:pic>
        <p:nvPicPr>
          <p:cNvPr id="15" name="Picture 14" descr="Diagram&#10;&#10;Description automatically generated with low confidence">
            <a:extLst>
              <a:ext uri="{FF2B5EF4-FFF2-40B4-BE49-F238E27FC236}">
                <a16:creationId xmlns:a16="http://schemas.microsoft.com/office/drawing/2014/main" id="{41B3A755-77A8-6599-19CA-26D3678A08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963" y="1981695"/>
            <a:ext cx="3835400" cy="889000"/>
          </a:xfrm>
          <a:prstGeom prst="rect">
            <a:avLst/>
          </a:prstGeom>
        </p:spPr>
      </p:pic>
      <p:pic>
        <p:nvPicPr>
          <p:cNvPr id="17" name="Picture 16" descr="Text, letter&#10;&#10;Description automatically generated">
            <a:extLst>
              <a:ext uri="{FF2B5EF4-FFF2-40B4-BE49-F238E27FC236}">
                <a16:creationId xmlns:a16="http://schemas.microsoft.com/office/drawing/2014/main" id="{50A0A5C6-7B90-D7F5-A2FD-D43C434614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813" y="3136323"/>
            <a:ext cx="4051300" cy="1333500"/>
          </a:xfrm>
          <a:prstGeom prst="rect">
            <a:avLst/>
          </a:prstGeom>
        </p:spPr>
      </p:pic>
      <p:pic>
        <p:nvPicPr>
          <p:cNvPr id="19" name="Picture 18" descr="Text&#10;&#10;Description automatically generated">
            <a:extLst>
              <a:ext uri="{FF2B5EF4-FFF2-40B4-BE49-F238E27FC236}">
                <a16:creationId xmlns:a16="http://schemas.microsoft.com/office/drawing/2014/main" id="{B5CF40F8-E56D-FB11-0AB1-223DB19DB7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651" y="4735451"/>
            <a:ext cx="4419600" cy="1257300"/>
          </a:xfrm>
          <a:prstGeom prst="rect">
            <a:avLst/>
          </a:prstGeom>
        </p:spPr>
      </p:pic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DE4F3AB7-BA0E-1333-C06B-C0D2FB331104}"/>
              </a:ext>
            </a:extLst>
          </p:cNvPr>
          <p:cNvSpPr/>
          <p:nvPr/>
        </p:nvSpPr>
        <p:spPr>
          <a:xfrm>
            <a:off x="588963" y="1346735"/>
            <a:ext cx="4173537" cy="4685765"/>
          </a:xfrm>
          <a:prstGeom prst="roundRect">
            <a:avLst>
              <a:gd name="adj" fmla="val 2832"/>
            </a:avLst>
          </a:prstGeom>
          <a:solidFill>
            <a:srgbClr val="B9DD5F">
              <a:alpha val="26667"/>
            </a:srgbClr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pic>
        <p:nvPicPr>
          <p:cNvPr id="21" name="Picture 20" descr="Text&#10;&#10;Description automatically generated">
            <a:extLst>
              <a:ext uri="{FF2B5EF4-FFF2-40B4-BE49-F238E27FC236}">
                <a16:creationId xmlns:a16="http://schemas.microsoft.com/office/drawing/2014/main" id="{FD739140-F019-98DA-C0B8-20EDE261EE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6842" y="1999219"/>
            <a:ext cx="4470400" cy="1295400"/>
          </a:xfrm>
          <a:prstGeom prst="rect">
            <a:avLst/>
          </a:prstGeom>
        </p:spPr>
      </p:pic>
      <p:pic>
        <p:nvPicPr>
          <p:cNvPr id="23" name="Picture 22" descr="Text, letter&#10;&#10;Description automatically generated">
            <a:extLst>
              <a:ext uri="{FF2B5EF4-FFF2-40B4-BE49-F238E27FC236}">
                <a16:creationId xmlns:a16="http://schemas.microsoft.com/office/drawing/2014/main" id="{309FDCD6-4D8D-E507-9F21-2FF6C7A75D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16542" y="3429000"/>
            <a:ext cx="4191000" cy="1358900"/>
          </a:xfrm>
          <a:prstGeom prst="rect">
            <a:avLst/>
          </a:prstGeom>
        </p:spPr>
      </p:pic>
      <p:pic>
        <p:nvPicPr>
          <p:cNvPr id="25" name="Picture 24" descr="Diagram, text&#10;&#10;Description automatically generated with medium confidence">
            <a:extLst>
              <a:ext uri="{FF2B5EF4-FFF2-40B4-BE49-F238E27FC236}">
                <a16:creationId xmlns:a16="http://schemas.microsoft.com/office/drawing/2014/main" id="{A57A7D9C-48EE-EE7A-2624-44CB3DF58E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56242" y="4922281"/>
            <a:ext cx="3911600" cy="787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D3939B1-4960-6A74-4F61-9598E6552ED6}"/>
              </a:ext>
            </a:extLst>
          </p:cNvPr>
          <p:cNvSpPr txBox="1"/>
          <p:nvPr/>
        </p:nvSpPr>
        <p:spPr>
          <a:xfrm>
            <a:off x="1434045" y="1485900"/>
            <a:ext cx="2483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b="1" dirty="0"/>
              <a:t>Favourable reactions</a:t>
            </a:r>
            <a:r>
              <a:rPr lang="da-DK" dirty="0"/>
              <a:t>:</a:t>
            </a:r>
          </a:p>
        </p:txBody>
      </p:sp>
      <p:pic>
        <p:nvPicPr>
          <p:cNvPr id="27" name="Picture 26" descr="A picture containing text&#10;&#10;Description automatically generated">
            <a:extLst>
              <a:ext uri="{FF2B5EF4-FFF2-40B4-BE49-F238E27FC236}">
                <a16:creationId xmlns:a16="http://schemas.microsoft.com/office/drawing/2014/main" id="{7E877769-8082-D2B0-39BE-37C9C7B8457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11792" y="5824536"/>
            <a:ext cx="4000500" cy="825500"/>
          </a:xfrm>
          <a:prstGeom prst="rect">
            <a:avLst/>
          </a:prstGeom>
        </p:spPr>
      </p:pic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3DB1C50D-5B89-B661-1410-E72936FA23C4}"/>
              </a:ext>
            </a:extLst>
          </p:cNvPr>
          <p:cNvSpPr/>
          <p:nvPr/>
        </p:nvSpPr>
        <p:spPr>
          <a:xfrm>
            <a:off x="6597792" y="1346735"/>
            <a:ext cx="4173537" cy="5303301"/>
          </a:xfrm>
          <a:prstGeom prst="roundRect">
            <a:avLst>
              <a:gd name="adj" fmla="val 2832"/>
            </a:avLst>
          </a:prstGeom>
          <a:solidFill>
            <a:schemeClr val="accent1">
              <a:lumMod val="40000"/>
              <a:lumOff val="60000"/>
              <a:alpha val="26667"/>
            </a:schemeClr>
          </a:solidFill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3737396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6D38E6-C44A-82A2-66B2-012E52886F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26.04.2023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605652-C2BC-ECD4-F2CC-E5B185B61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33</a:t>
            </a:fld>
            <a:endParaRPr lang="da-DK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C850DE9-7306-8FD7-51B5-B4B48C752AE2}"/>
              </a:ext>
            </a:extLst>
          </p:cNvPr>
          <p:cNvCxnSpPr>
            <a:cxnSpLocks/>
          </p:cNvCxnSpPr>
          <p:nvPr/>
        </p:nvCxnSpPr>
        <p:spPr>
          <a:xfrm>
            <a:off x="9433311" y="2978870"/>
            <a:ext cx="1979629" cy="0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698B6CF-5A15-C081-F0F3-4703D8ABEA3A}"/>
              </a:ext>
            </a:extLst>
          </p:cNvPr>
          <p:cNvCxnSpPr>
            <a:cxnSpLocks/>
          </p:cNvCxnSpPr>
          <p:nvPr/>
        </p:nvCxnSpPr>
        <p:spPr>
          <a:xfrm flipV="1">
            <a:off x="9672513" y="2978869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73A1A67-BB03-8FC9-D4AD-6A94D6C61943}"/>
              </a:ext>
            </a:extLst>
          </p:cNvPr>
          <p:cNvCxnSpPr>
            <a:cxnSpLocks/>
          </p:cNvCxnSpPr>
          <p:nvPr/>
        </p:nvCxnSpPr>
        <p:spPr>
          <a:xfrm flipV="1">
            <a:off x="10117534" y="2978869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14D23E5-4C9C-E61E-0DF3-A8F41DCEC1FE}"/>
              </a:ext>
            </a:extLst>
          </p:cNvPr>
          <p:cNvCxnSpPr>
            <a:cxnSpLocks/>
          </p:cNvCxnSpPr>
          <p:nvPr/>
        </p:nvCxnSpPr>
        <p:spPr>
          <a:xfrm flipV="1">
            <a:off x="10558240" y="2978870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ABC3B60-FEC1-D0AA-8986-F22D8056A564}"/>
              </a:ext>
            </a:extLst>
          </p:cNvPr>
          <p:cNvCxnSpPr>
            <a:cxnSpLocks/>
          </p:cNvCxnSpPr>
          <p:nvPr/>
        </p:nvCxnSpPr>
        <p:spPr>
          <a:xfrm flipV="1">
            <a:off x="11004444" y="2978870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5781677-E9F9-F2A7-6AD1-38C77AD35278}"/>
              </a:ext>
            </a:extLst>
          </p:cNvPr>
          <p:cNvCxnSpPr>
            <a:cxnSpLocks/>
          </p:cNvCxnSpPr>
          <p:nvPr/>
        </p:nvCxnSpPr>
        <p:spPr>
          <a:xfrm>
            <a:off x="9433311" y="4004035"/>
            <a:ext cx="1979629" cy="0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F9062CE-B772-5206-A3B3-22BD65E0C477}"/>
              </a:ext>
            </a:extLst>
          </p:cNvPr>
          <p:cNvCxnSpPr>
            <a:cxnSpLocks/>
          </p:cNvCxnSpPr>
          <p:nvPr/>
        </p:nvCxnSpPr>
        <p:spPr>
          <a:xfrm flipV="1">
            <a:off x="9672513" y="4004034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B86E214-BF17-C5E3-D9B9-AFDF221A46A2}"/>
              </a:ext>
            </a:extLst>
          </p:cNvPr>
          <p:cNvCxnSpPr>
            <a:cxnSpLocks/>
          </p:cNvCxnSpPr>
          <p:nvPr/>
        </p:nvCxnSpPr>
        <p:spPr>
          <a:xfrm flipV="1">
            <a:off x="10117534" y="4004034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B148ABF-8539-75D1-DEAB-0AABD1491859}"/>
              </a:ext>
            </a:extLst>
          </p:cNvPr>
          <p:cNvCxnSpPr>
            <a:cxnSpLocks/>
          </p:cNvCxnSpPr>
          <p:nvPr/>
        </p:nvCxnSpPr>
        <p:spPr>
          <a:xfrm flipV="1">
            <a:off x="10558240" y="4004035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083708E-EA75-97A0-7414-693BF586C494}"/>
              </a:ext>
            </a:extLst>
          </p:cNvPr>
          <p:cNvCxnSpPr>
            <a:cxnSpLocks/>
          </p:cNvCxnSpPr>
          <p:nvPr/>
        </p:nvCxnSpPr>
        <p:spPr>
          <a:xfrm flipV="1">
            <a:off x="11004444" y="4004035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7F48D45-50B0-3204-AACE-C5A7B3CF18D9}"/>
              </a:ext>
            </a:extLst>
          </p:cNvPr>
          <p:cNvCxnSpPr>
            <a:cxnSpLocks/>
          </p:cNvCxnSpPr>
          <p:nvPr/>
        </p:nvCxnSpPr>
        <p:spPr>
          <a:xfrm>
            <a:off x="9433311" y="5018984"/>
            <a:ext cx="1979629" cy="0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6B6D720-B385-18DB-0FF3-D1B62282D352}"/>
              </a:ext>
            </a:extLst>
          </p:cNvPr>
          <p:cNvCxnSpPr>
            <a:cxnSpLocks/>
          </p:cNvCxnSpPr>
          <p:nvPr/>
        </p:nvCxnSpPr>
        <p:spPr>
          <a:xfrm flipV="1">
            <a:off x="9672513" y="5018983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D0A79B8-217B-41CE-83E2-EA419BDF9F01}"/>
              </a:ext>
            </a:extLst>
          </p:cNvPr>
          <p:cNvCxnSpPr>
            <a:cxnSpLocks/>
          </p:cNvCxnSpPr>
          <p:nvPr/>
        </p:nvCxnSpPr>
        <p:spPr>
          <a:xfrm flipV="1">
            <a:off x="10117534" y="5018983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10B92D3-2D85-AE47-B275-F9A0B9A3B32E}"/>
              </a:ext>
            </a:extLst>
          </p:cNvPr>
          <p:cNvCxnSpPr>
            <a:cxnSpLocks/>
          </p:cNvCxnSpPr>
          <p:nvPr/>
        </p:nvCxnSpPr>
        <p:spPr>
          <a:xfrm flipV="1">
            <a:off x="10558240" y="5018984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30D5253-41F9-CC5F-E8C3-0941D014C3F0}"/>
              </a:ext>
            </a:extLst>
          </p:cNvPr>
          <p:cNvCxnSpPr>
            <a:cxnSpLocks/>
          </p:cNvCxnSpPr>
          <p:nvPr/>
        </p:nvCxnSpPr>
        <p:spPr>
          <a:xfrm flipV="1">
            <a:off x="11004444" y="5018984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4335149-EA50-681D-0748-744A68103AA9}"/>
              </a:ext>
            </a:extLst>
          </p:cNvPr>
          <p:cNvCxnSpPr>
            <a:cxnSpLocks/>
          </p:cNvCxnSpPr>
          <p:nvPr/>
        </p:nvCxnSpPr>
        <p:spPr>
          <a:xfrm>
            <a:off x="9433311" y="6033932"/>
            <a:ext cx="1979629" cy="0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6DED966-3EDA-B034-F876-66EAB332D21E}"/>
              </a:ext>
            </a:extLst>
          </p:cNvPr>
          <p:cNvCxnSpPr>
            <a:cxnSpLocks/>
          </p:cNvCxnSpPr>
          <p:nvPr/>
        </p:nvCxnSpPr>
        <p:spPr>
          <a:xfrm flipV="1">
            <a:off x="9672513" y="6033931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A35014D-0D83-A330-58BA-A34E747D145D}"/>
              </a:ext>
            </a:extLst>
          </p:cNvPr>
          <p:cNvCxnSpPr>
            <a:cxnSpLocks/>
          </p:cNvCxnSpPr>
          <p:nvPr/>
        </p:nvCxnSpPr>
        <p:spPr>
          <a:xfrm flipV="1">
            <a:off x="10117534" y="6033931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368D9FD-EF56-BE26-A8AD-535B95731494}"/>
              </a:ext>
            </a:extLst>
          </p:cNvPr>
          <p:cNvCxnSpPr>
            <a:cxnSpLocks/>
          </p:cNvCxnSpPr>
          <p:nvPr/>
        </p:nvCxnSpPr>
        <p:spPr>
          <a:xfrm flipV="1">
            <a:off x="10558240" y="6033932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C8460BE-854F-55C9-939C-4C83B1B85146}"/>
              </a:ext>
            </a:extLst>
          </p:cNvPr>
          <p:cNvCxnSpPr>
            <a:cxnSpLocks/>
          </p:cNvCxnSpPr>
          <p:nvPr/>
        </p:nvCxnSpPr>
        <p:spPr>
          <a:xfrm flipV="1">
            <a:off x="11004444" y="6033932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6822613C-E21D-4A9A-FB83-E1FBF8EBDF57}"/>
              </a:ext>
            </a:extLst>
          </p:cNvPr>
          <p:cNvSpPr txBox="1"/>
          <p:nvPr/>
        </p:nvSpPr>
        <p:spPr>
          <a:xfrm>
            <a:off x="9510245" y="1050040"/>
            <a:ext cx="2712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dirty="0"/>
              <a:t>C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B727B91-AAC0-3EB4-BE90-1B84EA79E77A}"/>
              </a:ext>
            </a:extLst>
          </p:cNvPr>
          <p:cNvSpPr txBox="1"/>
          <p:nvPr/>
        </p:nvSpPr>
        <p:spPr>
          <a:xfrm>
            <a:off x="9727057" y="918068"/>
            <a:ext cx="29046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dirty="0"/>
              <a:t>O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0A9E746-8AD1-6301-0846-240E9AB819B1}"/>
              </a:ext>
            </a:extLst>
          </p:cNvPr>
          <p:cNvSpPr txBox="1"/>
          <p:nvPr/>
        </p:nvSpPr>
        <p:spPr>
          <a:xfrm>
            <a:off x="9674831" y="1231283"/>
            <a:ext cx="2840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dirty="0"/>
              <a:t>H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69C04FA-BA88-4AC8-B3E1-E4743C474651}"/>
              </a:ext>
            </a:extLst>
          </p:cNvPr>
          <p:cNvSpPr txBox="1"/>
          <p:nvPr/>
        </p:nvSpPr>
        <p:spPr>
          <a:xfrm>
            <a:off x="9256590" y="1050040"/>
            <a:ext cx="29046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dirty="0"/>
              <a:t>O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26B7CEA-EF35-12C6-5242-E94853E91756}"/>
              </a:ext>
            </a:extLst>
          </p:cNvPr>
          <p:cNvSpPr txBox="1"/>
          <p:nvPr/>
        </p:nvSpPr>
        <p:spPr>
          <a:xfrm>
            <a:off x="9053337" y="951467"/>
            <a:ext cx="2840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dirty="0"/>
              <a:t>H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3FD214C-EB31-7614-0EDD-539F4315E2D1}"/>
              </a:ext>
            </a:extLst>
          </p:cNvPr>
          <p:cNvSpPr txBox="1"/>
          <p:nvPr/>
        </p:nvSpPr>
        <p:spPr>
          <a:xfrm rot="19933870">
            <a:off x="9625322" y="980184"/>
            <a:ext cx="28084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dirty="0"/>
              <a:t>=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D63C06E-392B-029D-42D0-34E5ABF4A8BA}"/>
              </a:ext>
            </a:extLst>
          </p:cNvPr>
          <p:cNvSpPr txBox="1"/>
          <p:nvPr/>
        </p:nvSpPr>
        <p:spPr>
          <a:xfrm rot="1244221">
            <a:off x="9177559" y="991122"/>
            <a:ext cx="24077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dirty="0"/>
              <a:t>-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37D928E4-8612-9555-9EBE-EF68FBEBFF65}"/>
              </a:ext>
            </a:extLst>
          </p:cNvPr>
          <p:cNvSpPr txBox="1"/>
          <p:nvPr/>
        </p:nvSpPr>
        <p:spPr>
          <a:xfrm>
            <a:off x="9403610" y="1050040"/>
            <a:ext cx="24077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dirty="0"/>
              <a:t>-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A8050D5-502F-15DD-B85A-3337EF6ACD39}"/>
              </a:ext>
            </a:extLst>
          </p:cNvPr>
          <p:cNvSpPr txBox="1"/>
          <p:nvPr/>
        </p:nvSpPr>
        <p:spPr>
          <a:xfrm rot="2748234">
            <a:off x="9611007" y="1137220"/>
            <a:ext cx="24077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dirty="0"/>
              <a:t>-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23DBDEC-4B82-CEA1-91D2-25050035718D}"/>
              </a:ext>
            </a:extLst>
          </p:cNvPr>
          <p:cNvSpPr txBox="1"/>
          <p:nvPr/>
        </p:nvSpPr>
        <p:spPr>
          <a:xfrm>
            <a:off x="10786378" y="1071683"/>
            <a:ext cx="2712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dirty="0"/>
              <a:t>C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AE335D5D-C9B6-12C2-700B-CE36EDED039B}"/>
              </a:ext>
            </a:extLst>
          </p:cNvPr>
          <p:cNvSpPr txBox="1"/>
          <p:nvPr/>
        </p:nvSpPr>
        <p:spPr>
          <a:xfrm>
            <a:off x="11003190" y="939711"/>
            <a:ext cx="29046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dirty="0"/>
              <a:t>O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2B0CD1B6-424D-7D0A-415E-83A713358720}"/>
              </a:ext>
            </a:extLst>
          </p:cNvPr>
          <p:cNvSpPr txBox="1"/>
          <p:nvPr/>
        </p:nvSpPr>
        <p:spPr>
          <a:xfrm>
            <a:off x="10950964" y="1252926"/>
            <a:ext cx="2840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dirty="0"/>
              <a:t>H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A761D640-2B69-7100-E743-693C6ADCF0B2}"/>
              </a:ext>
            </a:extLst>
          </p:cNvPr>
          <p:cNvSpPr txBox="1"/>
          <p:nvPr/>
        </p:nvSpPr>
        <p:spPr>
          <a:xfrm>
            <a:off x="10532723" y="1071683"/>
            <a:ext cx="29046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dirty="0"/>
              <a:t>O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E2DDB0E3-5671-1A60-2CC0-C8AE02360CA4}"/>
              </a:ext>
            </a:extLst>
          </p:cNvPr>
          <p:cNvSpPr txBox="1"/>
          <p:nvPr/>
        </p:nvSpPr>
        <p:spPr>
          <a:xfrm>
            <a:off x="10329470" y="973110"/>
            <a:ext cx="2840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dirty="0"/>
              <a:t>H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B53405FD-0713-7D44-1C6D-68ED9AC85C30}"/>
              </a:ext>
            </a:extLst>
          </p:cNvPr>
          <p:cNvSpPr txBox="1"/>
          <p:nvPr/>
        </p:nvSpPr>
        <p:spPr>
          <a:xfrm rot="19933870">
            <a:off x="10901455" y="1001827"/>
            <a:ext cx="28084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dirty="0"/>
              <a:t>=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291469D6-92DE-685F-63FA-E361CA9986D5}"/>
              </a:ext>
            </a:extLst>
          </p:cNvPr>
          <p:cNvSpPr txBox="1"/>
          <p:nvPr/>
        </p:nvSpPr>
        <p:spPr>
          <a:xfrm rot="1244221">
            <a:off x="10453692" y="1012765"/>
            <a:ext cx="24077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dirty="0"/>
              <a:t>-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2260E3FD-F49F-6035-4C83-5EFB92E88D9B}"/>
              </a:ext>
            </a:extLst>
          </p:cNvPr>
          <p:cNvSpPr txBox="1"/>
          <p:nvPr/>
        </p:nvSpPr>
        <p:spPr>
          <a:xfrm>
            <a:off x="10679743" y="1071683"/>
            <a:ext cx="24077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dirty="0"/>
              <a:t>-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AAC649BB-2190-0B3F-165A-DD798570C495}"/>
              </a:ext>
            </a:extLst>
          </p:cNvPr>
          <p:cNvSpPr txBox="1"/>
          <p:nvPr/>
        </p:nvSpPr>
        <p:spPr>
          <a:xfrm rot="2748234">
            <a:off x="10887140" y="1158863"/>
            <a:ext cx="24077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dirty="0"/>
              <a:t>-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F05C11A6-812C-57CD-6DAA-D0521121B8BC}"/>
              </a:ext>
            </a:extLst>
          </p:cNvPr>
          <p:cNvSpPr txBox="1"/>
          <p:nvPr/>
        </p:nvSpPr>
        <p:spPr>
          <a:xfrm>
            <a:off x="9311616" y="1996804"/>
            <a:ext cx="2904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O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027E7CAB-1274-4FD6-956E-08CEA67050E3}"/>
              </a:ext>
            </a:extLst>
          </p:cNvPr>
          <p:cNvSpPr txBox="1"/>
          <p:nvPr/>
        </p:nvSpPr>
        <p:spPr>
          <a:xfrm>
            <a:off x="9108363" y="1898231"/>
            <a:ext cx="2840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H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273C1526-5A90-0AAF-A287-51BFD1501394}"/>
              </a:ext>
            </a:extLst>
          </p:cNvPr>
          <p:cNvSpPr txBox="1"/>
          <p:nvPr/>
        </p:nvSpPr>
        <p:spPr>
          <a:xfrm rot="1244221">
            <a:off x="9232585" y="1937886"/>
            <a:ext cx="2407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-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97B731D6-6A9E-5D77-24E3-FD095B8D668C}"/>
              </a:ext>
            </a:extLst>
          </p:cNvPr>
          <p:cNvSpPr txBox="1"/>
          <p:nvPr/>
        </p:nvSpPr>
        <p:spPr>
          <a:xfrm>
            <a:off x="9881907" y="2060561"/>
            <a:ext cx="2712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dirty="0"/>
              <a:t>C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5D7F350F-88A7-E02F-3089-09299968F55C}"/>
              </a:ext>
            </a:extLst>
          </p:cNvPr>
          <p:cNvSpPr txBox="1"/>
          <p:nvPr/>
        </p:nvSpPr>
        <p:spPr>
          <a:xfrm>
            <a:off x="10098719" y="1928589"/>
            <a:ext cx="29046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dirty="0"/>
              <a:t>O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2BE05B95-19A0-A2FB-9F40-EFFFEB7E6183}"/>
              </a:ext>
            </a:extLst>
          </p:cNvPr>
          <p:cNvSpPr txBox="1"/>
          <p:nvPr/>
        </p:nvSpPr>
        <p:spPr>
          <a:xfrm rot="19933870">
            <a:off x="9996984" y="1990705"/>
            <a:ext cx="28084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dirty="0"/>
              <a:t>=</a:t>
            </a:r>
          </a:p>
        </p:txBody>
      </p:sp>
      <p:pic>
        <p:nvPicPr>
          <p:cNvPr id="84" name="Picture 83" descr="A picture containing antenna&#10;&#10;Description automatically generated">
            <a:extLst>
              <a:ext uri="{FF2B5EF4-FFF2-40B4-BE49-F238E27FC236}">
                <a16:creationId xmlns:a16="http://schemas.microsoft.com/office/drawing/2014/main" id="{A6990CA8-36A7-13B3-37B1-6377F9AFCF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1"/>
          <a:stretch/>
        </p:blipFill>
        <p:spPr>
          <a:xfrm>
            <a:off x="1250187" y="3716426"/>
            <a:ext cx="1570016" cy="287608"/>
          </a:xfrm>
          <a:prstGeom prst="rect">
            <a:avLst/>
          </a:prstGeom>
        </p:spPr>
      </p:pic>
      <p:sp>
        <p:nvSpPr>
          <p:cNvPr id="85" name="Oval 84">
            <a:extLst>
              <a:ext uri="{FF2B5EF4-FFF2-40B4-BE49-F238E27FC236}">
                <a16:creationId xmlns:a16="http://schemas.microsoft.com/office/drawing/2014/main" id="{38DA0A96-369A-9664-4986-3EBED7C9A28C}"/>
              </a:ext>
            </a:extLst>
          </p:cNvPr>
          <p:cNvSpPr>
            <a:spLocks noChangeAspect="1"/>
          </p:cNvSpPr>
          <p:nvPr/>
        </p:nvSpPr>
        <p:spPr>
          <a:xfrm>
            <a:off x="1876292" y="3142316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1C2216C6-8EB7-097C-DB02-4E7C36688B5B}"/>
              </a:ext>
            </a:extLst>
          </p:cNvPr>
          <p:cNvSpPr>
            <a:spLocks noChangeAspect="1"/>
          </p:cNvSpPr>
          <p:nvPr/>
        </p:nvSpPr>
        <p:spPr>
          <a:xfrm>
            <a:off x="7739818" y="1163625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3C357D1C-58CA-7C1A-F665-17FB569624E7}"/>
              </a:ext>
            </a:extLst>
          </p:cNvPr>
          <p:cNvSpPr>
            <a:spLocks noChangeAspect="1"/>
          </p:cNvSpPr>
          <p:nvPr/>
        </p:nvSpPr>
        <p:spPr>
          <a:xfrm>
            <a:off x="8171413" y="1231283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D23672D8-1B23-D55E-F30B-BB82BE8FEB66}"/>
              </a:ext>
            </a:extLst>
          </p:cNvPr>
          <p:cNvSpPr>
            <a:spLocks noChangeAspect="1"/>
          </p:cNvSpPr>
          <p:nvPr/>
        </p:nvSpPr>
        <p:spPr>
          <a:xfrm>
            <a:off x="7768841" y="1630290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3B3C398B-3BBB-4607-AC9B-B208277E1042}"/>
              </a:ext>
            </a:extLst>
          </p:cNvPr>
          <p:cNvSpPr>
            <a:spLocks noChangeAspect="1"/>
          </p:cNvSpPr>
          <p:nvPr/>
        </p:nvSpPr>
        <p:spPr>
          <a:xfrm>
            <a:off x="8238881" y="1678998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9C0B2282-F176-8902-5609-B10AAA29340C}"/>
              </a:ext>
            </a:extLst>
          </p:cNvPr>
          <p:cNvSpPr>
            <a:spLocks noChangeAspect="1"/>
          </p:cNvSpPr>
          <p:nvPr/>
        </p:nvSpPr>
        <p:spPr>
          <a:xfrm>
            <a:off x="1683043" y="2888696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F142F792-E907-D4F4-7C5B-E2B3C074DB17}"/>
              </a:ext>
            </a:extLst>
          </p:cNvPr>
          <p:cNvSpPr>
            <a:spLocks noChangeAspect="1"/>
          </p:cNvSpPr>
          <p:nvPr/>
        </p:nvSpPr>
        <p:spPr>
          <a:xfrm>
            <a:off x="7852814" y="2616703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67557C3F-EEBB-6BAA-1B19-4F677F435A6B}"/>
              </a:ext>
            </a:extLst>
          </p:cNvPr>
          <p:cNvSpPr>
            <a:spLocks noChangeAspect="1"/>
          </p:cNvSpPr>
          <p:nvPr/>
        </p:nvSpPr>
        <p:spPr>
          <a:xfrm>
            <a:off x="8363219" y="2616703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47023747-1B0A-92DF-E619-4C4E6DCC5E60}"/>
              </a:ext>
            </a:extLst>
          </p:cNvPr>
          <p:cNvSpPr>
            <a:spLocks noChangeAspect="1"/>
          </p:cNvSpPr>
          <p:nvPr/>
        </p:nvSpPr>
        <p:spPr>
          <a:xfrm>
            <a:off x="7801744" y="2159841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3492E2EC-E71B-02D0-27D0-061B8548CF0C}"/>
              </a:ext>
            </a:extLst>
          </p:cNvPr>
          <p:cNvSpPr>
            <a:spLocks noChangeAspect="1"/>
          </p:cNvSpPr>
          <p:nvPr/>
        </p:nvSpPr>
        <p:spPr>
          <a:xfrm>
            <a:off x="8299193" y="2176675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64FB5AB5-9410-AF1B-4EDA-8ACFD2C9C388}"/>
              </a:ext>
            </a:extLst>
          </p:cNvPr>
          <p:cNvSpPr>
            <a:spLocks noChangeAspect="1"/>
          </p:cNvSpPr>
          <p:nvPr/>
        </p:nvSpPr>
        <p:spPr>
          <a:xfrm>
            <a:off x="2367122" y="2868703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944708B9-6353-61D4-25C0-FD66CA56031A}"/>
              </a:ext>
            </a:extLst>
          </p:cNvPr>
          <p:cNvSpPr>
            <a:spLocks noChangeAspect="1"/>
          </p:cNvSpPr>
          <p:nvPr/>
        </p:nvSpPr>
        <p:spPr>
          <a:xfrm>
            <a:off x="7295947" y="1267320"/>
            <a:ext cx="130680" cy="13068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B2F629EC-F207-16A9-19E4-98886E104790}"/>
              </a:ext>
            </a:extLst>
          </p:cNvPr>
          <p:cNvSpPr>
            <a:spLocks noChangeAspect="1"/>
          </p:cNvSpPr>
          <p:nvPr/>
        </p:nvSpPr>
        <p:spPr>
          <a:xfrm>
            <a:off x="7324852" y="1613658"/>
            <a:ext cx="130680" cy="13068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2949DA03-ACD1-5E9C-34DD-442F158FC30D}"/>
              </a:ext>
            </a:extLst>
          </p:cNvPr>
          <p:cNvSpPr>
            <a:spLocks noChangeAspect="1"/>
          </p:cNvSpPr>
          <p:nvPr/>
        </p:nvSpPr>
        <p:spPr>
          <a:xfrm>
            <a:off x="6890342" y="1268437"/>
            <a:ext cx="130680" cy="13068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117DE697-966F-A8B8-9966-5C6EE8A8B12D}"/>
              </a:ext>
            </a:extLst>
          </p:cNvPr>
          <p:cNvSpPr>
            <a:spLocks noChangeAspect="1"/>
          </p:cNvSpPr>
          <p:nvPr/>
        </p:nvSpPr>
        <p:spPr>
          <a:xfrm>
            <a:off x="6893878" y="1613489"/>
            <a:ext cx="130680" cy="13068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6D5A8DE0-4F8B-6DB9-F20F-A0F4D278E488}"/>
              </a:ext>
            </a:extLst>
          </p:cNvPr>
          <p:cNvCxnSpPr/>
          <p:nvPr/>
        </p:nvCxnSpPr>
        <p:spPr>
          <a:xfrm>
            <a:off x="2569946" y="3272094"/>
            <a:ext cx="0" cy="18802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9D8E586E-EB10-9C15-7491-A554415EB4DB}"/>
              </a:ext>
            </a:extLst>
          </p:cNvPr>
          <p:cNvCxnSpPr/>
          <p:nvPr/>
        </p:nvCxnSpPr>
        <p:spPr>
          <a:xfrm>
            <a:off x="6924538" y="2166692"/>
            <a:ext cx="0" cy="18802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A46FEBD8-CE54-F4B0-2132-363DB2B4AB37}"/>
              </a:ext>
            </a:extLst>
          </p:cNvPr>
          <p:cNvCxnSpPr/>
          <p:nvPr/>
        </p:nvCxnSpPr>
        <p:spPr>
          <a:xfrm>
            <a:off x="7076938" y="2319092"/>
            <a:ext cx="0" cy="18802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A8188B23-35D4-3E87-D253-9FAB39C7211B}"/>
              </a:ext>
            </a:extLst>
          </p:cNvPr>
          <p:cNvCxnSpPr/>
          <p:nvPr/>
        </p:nvCxnSpPr>
        <p:spPr>
          <a:xfrm>
            <a:off x="7229338" y="2471492"/>
            <a:ext cx="0" cy="18802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24F70413-E5CB-568D-F482-0F5DCEF850FC}"/>
              </a:ext>
            </a:extLst>
          </p:cNvPr>
          <p:cNvCxnSpPr/>
          <p:nvPr/>
        </p:nvCxnSpPr>
        <p:spPr>
          <a:xfrm>
            <a:off x="7381738" y="2623892"/>
            <a:ext cx="0" cy="18802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39332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87E11-A9E3-879A-0996-42EB2E756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620714"/>
            <a:ext cx="1625212" cy="447540"/>
          </a:xfrm>
        </p:spPr>
        <p:txBody>
          <a:bodyPr/>
          <a:lstStyle/>
          <a:p>
            <a:r>
              <a:rPr lang="da-DK" dirty="0"/>
              <a:t>DFT data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5C485D-8BEE-775F-356D-DC719CC6B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26.04.2023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C31C6F-676A-2C81-03DE-50DCB1757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34</a:t>
            </a:fld>
            <a:endParaRPr lang="da-DK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E5FF9DF-3580-F5D8-41C6-64DC1549F8DF}"/>
              </a:ext>
            </a:extLst>
          </p:cNvPr>
          <p:cNvSpPr txBox="1"/>
          <p:nvPr/>
        </p:nvSpPr>
        <p:spPr>
          <a:xfrm>
            <a:off x="9950939" y="1955271"/>
            <a:ext cx="10583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17 HEA slabs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70E6DA-F4D1-8423-9FB2-15BFD080D131}"/>
              </a:ext>
            </a:extLst>
          </p:cNvPr>
          <p:cNvSpPr txBox="1"/>
          <p:nvPr/>
        </p:nvSpPr>
        <p:spPr>
          <a:xfrm>
            <a:off x="2047982" y="2197513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5 pure metals</a:t>
            </a:r>
          </a:p>
        </p:txBody>
      </p:sp>
      <p:pic>
        <p:nvPicPr>
          <p:cNvPr id="14" name="Picture 13" descr="A picture containing antenna&#10;&#10;Description automatically generated">
            <a:extLst>
              <a:ext uri="{FF2B5EF4-FFF2-40B4-BE49-F238E27FC236}">
                <a16:creationId xmlns:a16="http://schemas.microsoft.com/office/drawing/2014/main" id="{B625494E-9FA8-A3D3-8A8C-2ED5CD35F1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1"/>
          <a:stretch/>
        </p:blipFill>
        <p:spPr>
          <a:xfrm>
            <a:off x="9730043" y="1565254"/>
            <a:ext cx="1570016" cy="287608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6DCB2962-9C15-7233-722E-6D8680B5738A}"/>
              </a:ext>
            </a:extLst>
          </p:cNvPr>
          <p:cNvSpPr>
            <a:spLocks noChangeAspect="1"/>
          </p:cNvSpPr>
          <p:nvPr/>
        </p:nvSpPr>
        <p:spPr>
          <a:xfrm>
            <a:off x="10688075" y="1118486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64CE72C-ABF6-B9D2-33D5-4E766060638B}"/>
              </a:ext>
            </a:extLst>
          </p:cNvPr>
          <p:cNvSpPr>
            <a:spLocks noChangeAspect="1"/>
          </p:cNvSpPr>
          <p:nvPr/>
        </p:nvSpPr>
        <p:spPr>
          <a:xfrm>
            <a:off x="10152477" y="1175061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4CD00AD-1639-39EB-2D5F-4F01D40490D9}"/>
              </a:ext>
            </a:extLst>
          </p:cNvPr>
          <p:cNvSpPr>
            <a:spLocks noChangeAspect="1"/>
          </p:cNvSpPr>
          <p:nvPr/>
        </p:nvSpPr>
        <p:spPr>
          <a:xfrm>
            <a:off x="10070476" y="1150479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0746686-D4EA-6055-CB43-75696E8672A8}"/>
              </a:ext>
            </a:extLst>
          </p:cNvPr>
          <p:cNvCxnSpPr>
            <a:cxnSpLocks/>
          </p:cNvCxnSpPr>
          <p:nvPr/>
        </p:nvCxnSpPr>
        <p:spPr>
          <a:xfrm>
            <a:off x="10279781" y="1440210"/>
            <a:ext cx="0" cy="1346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E12F875-B31C-9353-2A22-368ED3CF9C19}"/>
              </a:ext>
            </a:extLst>
          </p:cNvPr>
          <p:cNvCxnSpPr>
            <a:cxnSpLocks/>
          </p:cNvCxnSpPr>
          <p:nvPr/>
        </p:nvCxnSpPr>
        <p:spPr>
          <a:xfrm>
            <a:off x="10846978" y="1430585"/>
            <a:ext cx="0" cy="1346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0C3C52E3-0A3F-4064-DD62-9B198DEB86F1}"/>
              </a:ext>
            </a:extLst>
          </p:cNvPr>
          <p:cNvSpPr>
            <a:spLocks noChangeAspect="1"/>
          </p:cNvSpPr>
          <p:nvPr/>
        </p:nvSpPr>
        <p:spPr>
          <a:xfrm>
            <a:off x="10720978" y="860585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A249B6B-61C8-D8CB-7725-904578CBD05F}"/>
              </a:ext>
            </a:extLst>
          </p:cNvPr>
          <p:cNvSpPr txBox="1"/>
          <p:nvPr/>
        </p:nvSpPr>
        <p:spPr>
          <a:xfrm>
            <a:off x="9960374" y="2194594"/>
            <a:ext cx="10070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6 sites/slabs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D5BE323-069E-AF77-6963-91AA4E2450F3}"/>
              </a:ext>
            </a:extLst>
          </p:cNvPr>
          <p:cNvSpPr txBox="1"/>
          <p:nvPr/>
        </p:nvSpPr>
        <p:spPr>
          <a:xfrm>
            <a:off x="9701571" y="426772"/>
            <a:ext cx="18998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/>
              <a:t>*CO *OH all sites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52B2034-FEF4-37DC-D759-7A1B1C44F6A9}"/>
              </a:ext>
            </a:extLst>
          </p:cNvPr>
          <p:cNvSpPr txBox="1"/>
          <p:nvPr/>
        </p:nvSpPr>
        <p:spPr>
          <a:xfrm>
            <a:off x="9960374" y="2460731"/>
            <a:ext cx="829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102 total </a:t>
            </a:r>
          </a:p>
        </p:txBody>
      </p:sp>
      <p:pic>
        <p:nvPicPr>
          <p:cNvPr id="38" name="Picture 37" descr="Chart, bubble chart&#10;&#10;Description automatically generated">
            <a:extLst>
              <a:ext uri="{FF2B5EF4-FFF2-40B4-BE49-F238E27FC236}">
                <a16:creationId xmlns:a16="http://schemas.microsoft.com/office/drawing/2014/main" id="{6DA65B65-6900-810D-EC7B-7C35060ABD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7414" y="3150392"/>
            <a:ext cx="3206803" cy="3343733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F3CA4608-9931-A5BD-29F0-CAA119EE8027}"/>
              </a:ext>
            </a:extLst>
          </p:cNvPr>
          <p:cNvSpPr txBox="1"/>
          <p:nvPr/>
        </p:nvSpPr>
        <p:spPr>
          <a:xfrm>
            <a:off x="5705630" y="1964896"/>
            <a:ext cx="11416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100 HEA slabs</a:t>
            </a:r>
          </a:p>
        </p:txBody>
      </p:sp>
      <p:pic>
        <p:nvPicPr>
          <p:cNvPr id="41" name="Picture 40" descr="A picture containing antenna&#10;&#10;Description automatically generated">
            <a:extLst>
              <a:ext uri="{FF2B5EF4-FFF2-40B4-BE49-F238E27FC236}">
                <a16:creationId xmlns:a16="http://schemas.microsoft.com/office/drawing/2014/main" id="{C33F8BEB-B5A7-3D28-7C79-10E56284B1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1"/>
          <a:stretch/>
        </p:blipFill>
        <p:spPr>
          <a:xfrm>
            <a:off x="5484734" y="1574879"/>
            <a:ext cx="1570016" cy="287608"/>
          </a:xfrm>
          <a:prstGeom prst="rect">
            <a:avLst/>
          </a:prstGeom>
        </p:spPr>
      </p:pic>
      <p:sp>
        <p:nvSpPr>
          <p:cNvPr id="42" name="Oval 41">
            <a:extLst>
              <a:ext uri="{FF2B5EF4-FFF2-40B4-BE49-F238E27FC236}">
                <a16:creationId xmlns:a16="http://schemas.microsoft.com/office/drawing/2014/main" id="{7B06724E-F102-6888-2EEE-8A6A9FCAE200}"/>
              </a:ext>
            </a:extLst>
          </p:cNvPr>
          <p:cNvSpPr>
            <a:spLocks noChangeAspect="1"/>
          </p:cNvSpPr>
          <p:nvPr/>
        </p:nvSpPr>
        <p:spPr>
          <a:xfrm>
            <a:off x="6442766" y="1128111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AEE48F8D-1825-F4DB-3FC3-CBDAFC796BC4}"/>
              </a:ext>
            </a:extLst>
          </p:cNvPr>
          <p:cNvSpPr>
            <a:spLocks noChangeAspect="1"/>
          </p:cNvSpPr>
          <p:nvPr/>
        </p:nvSpPr>
        <p:spPr>
          <a:xfrm>
            <a:off x="5907168" y="1184686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D63DBE84-BDBC-B694-8C30-B03B184FB4CD}"/>
              </a:ext>
            </a:extLst>
          </p:cNvPr>
          <p:cNvSpPr>
            <a:spLocks noChangeAspect="1"/>
          </p:cNvSpPr>
          <p:nvPr/>
        </p:nvSpPr>
        <p:spPr>
          <a:xfrm>
            <a:off x="5825167" y="1160104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C74015F-06BB-3E46-BB8F-2E0B17AEC324}"/>
              </a:ext>
            </a:extLst>
          </p:cNvPr>
          <p:cNvCxnSpPr>
            <a:cxnSpLocks/>
          </p:cNvCxnSpPr>
          <p:nvPr/>
        </p:nvCxnSpPr>
        <p:spPr>
          <a:xfrm>
            <a:off x="6034472" y="1449835"/>
            <a:ext cx="0" cy="1346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BDC3A2FA-6A63-4CCE-291C-428FFA3B3278}"/>
              </a:ext>
            </a:extLst>
          </p:cNvPr>
          <p:cNvCxnSpPr>
            <a:cxnSpLocks/>
          </p:cNvCxnSpPr>
          <p:nvPr/>
        </p:nvCxnSpPr>
        <p:spPr>
          <a:xfrm>
            <a:off x="6601669" y="1440210"/>
            <a:ext cx="0" cy="1346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4694B528-B336-7AA0-BDC9-26FFE567EB54}"/>
              </a:ext>
            </a:extLst>
          </p:cNvPr>
          <p:cNvSpPr>
            <a:spLocks noChangeAspect="1"/>
          </p:cNvSpPr>
          <p:nvPr/>
        </p:nvSpPr>
        <p:spPr>
          <a:xfrm>
            <a:off x="6475669" y="870210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F67C4C1-E70E-D5E7-80EE-FC52C5B611DD}"/>
              </a:ext>
            </a:extLst>
          </p:cNvPr>
          <p:cNvSpPr txBox="1"/>
          <p:nvPr/>
        </p:nvSpPr>
        <p:spPr>
          <a:xfrm>
            <a:off x="5715065" y="2204219"/>
            <a:ext cx="12715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1 best site/slabs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8F05E41-7A50-DD50-EA9F-42582C240D1D}"/>
              </a:ext>
            </a:extLst>
          </p:cNvPr>
          <p:cNvSpPr txBox="1"/>
          <p:nvPr/>
        </p:nvSpPr>
        <p:spPr>
          <a:xfrm>
            <a:off x="5456262" y="436397"/>
            <a:ext cx="21034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/>
              <a:t>*CO *OH best sites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642E9E8-7295-91AF-4245-F470E1E2D540}"/>
              </a:ext>
            </a:extLst>
          </p:cNvPr>
          <p:cNvSpPr txBox="1"/>
          <p:nvPr/>
        </p:nvSpPr>
        <p:spPr>
          <a:xfrm>
            <a:off x="5715065" y="2470356"/>
            <a:ext cx="829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100 total </a:t>
            </a:r>
          </a:p>
        </p:txBody>
      </p:sp>
      <p:pic>
        <p:nvPicPr>
          <p:cNvPr id="52" name="Picture 51" descr="Chart, bubble chart&#10;&#10;Description automatically generated">
            <a:extLst>
              <a:ext uri="{FF2B5EF4-FFF2-40B4-BE49-F238E27FC236}">
                <a16:creationId xmlns:a16="http://schemas.microsoft.com/office/drawing/2014/main" id="{9792AE81-5667-3C8A-946A-6E1B0595B9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4297" y="3160017"/>
            <a:ext cx="3399159" cy="3271211"/>
          </a:xfrm>
          <a:prstGeom prst="rect">
            <a:avLst/>
          </a:prstGeom>
        </p:spPr>
      </p:pic>
      <p:pic>
        <p:nvPicPr>
          <p:cNvPr id="54" name="Picture 53" descr="Chart, bubble chart&#10;&#10;Description automatically generated">
            <a:extLst>
              <a:ext uri="{FF2B5EF4-FFF2-40B4-BE49-F238E27FC236}">
                <a16:creationId xmlns:a16="http://schemas.microsoft.com/office/drawing/2014/main" id="{AA092F8C-4312-B692-8B5D-1352EC48FC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1986" y="3150392"/>
            <a:ext cx="3464008" cy="3334108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1ABB3E27-B424-D1B7-1B1E-49FF1E876940}"/>
              </a:ext>
            </a:extLst>
          </p:cNvPr>
          <p:cNvSpPr txBox="1"/>
          <p:nvPr/>
        </p:nvSpPr>
        <p:spPr>
          <a:xfrm>
            <a:off x="1824996" y="2481627"/>
            <a:ext cx="26035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I accidentally put all 5 in </a:t>
            </a:r>
            <a:r>
              <a:rPr lang="da-DK" sz="1200" dirty="0" err="1"/>
              <a:t>there</a:t>
            </a:r>
            <a:r>
              <a:rPr lang="da-DK" sz="1200" dirty="0"/>
              <a:t> </a:t>
            </a:r>
            <a:r>
              <a:rPr lang="da-DK" sz="1200" dirty="0" err="1"/>
              <a:t>twice</a:t>
            </a:r>
            <a:endParaRPr lang="da-DK" sz="1200" dirty="0"/>
          </a:p>
        </p:txBody>
      </p:sp>
    </p:spTree>
    <p:extLst>
      <p:ext uri="{BB962C8B-B14F-4D97-AF65-F5344CB8AC3E}">
        <p14:creationId xmlns:p14="http://schemas.microsoft.com/office/powerpoint/2010/main" val="30689293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87E11-A9E3-879A-0996-42EB2E756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620714"/>
            <a:ext cx="1625212" cy="447540"/>
          </a:xfrm>
        </p:spPr>
        <p:txBody>
          <a:bodyPr/>
          <a:lstStyle/>
          <a:p>
            <a:r>
              <a:rPr lang="da-DK" dirty="0"/>
              <a:t>DFT data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5C485D-8BEE-775F-356D-DC719CC6B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26.04.2023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C31C6F-676A-2C81-03DE-50DCB1757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35</a:t>
            </a:fld>
            <a:endParaRPr lang="da-DK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0314216-8750-894A-0622-FE6088AB86ED}"/>
              </a:ext>
            </a:extLst>
          </p:cNvPr>
          <p:cNvSpPr txBox="1"/>
          <p:nvPr/>
        </p:nvSpPr>
        <p:spPr>
          <a:xfrm>
            <a:off x="5706868" y="2089416"/>
            <a:ext cx="10583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17 HEA slabs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C648487-ECF6-40A6-B381-AB304AE92299}"/>
              </a:ext>
            </a:extLst>
          </p:cNvPr>
          <p:cNvSpPr txBox="1"/>
          <p:nvPr/>
        </p:nvSpPr>
        <p:spPr>
          <a:xfrm>
            <a:off x="9628603" y="2089415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5 pure metals</a:t>
            </a:r>
          </a:p>
        </p:txBody>
      </p:sp>
      <p:pic>
        <p:nvPicPr>
          <p:cNvPr id="22" name="Picture 21" descr="A picture containing antenna&#10;&#10;Description automatically generated">
            <a:extLst>
              <a:ext uri="{FF2B5EF4-FFF2-40B4-BE49-F238E27FC236}">
                <a16:creationId xmlns:a16="http://schemas.microsoft.com/office/drawing/2014/main" id="{6F09235A-851C-BEEA-7606-F42B52BD97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1"/>
          <a:stretch/>
        </p:blipFill>
        <p:spPr>
          <a:xfrm>
            <a:off x="5454821" y="1716119"/>
            <a:ext cx="1570016" cy="287608"/>
          </a:xfrm>
          <a:prstGeom prst="rect">
            <a:avLst/>
          </a:prstGeom>
        </p:spPr>
      </p:pic>
      <p:sp>
        <p:nvSpPr>
          <p:cNvPr id="23" name="Oval 22">
            <a:extLst>
              <a:ext uri="{FF2B5EF4-FFF2-40B4-BE49-F238E27FC236}">
                <a16:creationId xmlns:a16="http://schemas.microsoft.com/office/drawing/2014/main" id="{898AE37D-4447-A810-D028-1AADD414CC53}"/>
              </a:ext>
            </a:extLst>
          </p:cNvPr>
          <p:cNvSpPr>
            <a:spLocks noChangeAspect="1"/>
          </p:cNvSpPr>
          <p:nvPr/>
        </p:nvSpPr>
        <p:spPr>
          <a:xfrm>
            <a:off x="6412853" y="1269351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41204EFA-1C69-680E-A82D-8A4F1B443069}"/>
              </a:ext>
            </a:extLst>
          </p:cNvPr>
          <p:cNvSpPr>
            <a:spLocks noChangeAspect="1"/>
          </p:cNvSpPr>
          <p:nvPr/>
        </p:nvSpPr>
        <p:spPr>
          <a:xfrm>
            <a:off x="6184892" y="1176254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7E891B9A-C80A-5D83-F309-73E9D56AF6C9}"/>
              </a:ext>
            </a:extLst>
          </p:cNvPr>
          <p:cNvSpPr>
            <a:spLocks noChangeAspect="1"/>
          </p:cNvSpPr>
          <p:nvPr/>
        </p:nvSpPr>
        <p:spPr>
          <a:xfrm>
            <a:off x="5950559" y="1485231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99DE0BE-B586-28B3-322A-BB06AB84F567}"/>
              </a:ext>
            </a:extLst>
          </p:cNvPr>
          <p:cNvCxnSpPr>
            <a:cxnSpLocks/>
          </p:cNvCxnSpPr>
          <p:nvPr/>
        </p:nvCxnSpPr>
        <p:spPr>
          <a:xfrm>
            <a:off x="6004559" y="1591075"/>
            <a:ext cx="0" cy="1346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1FD57DF-B5B8-3E7F-A78A-DC8DE4C3FE9E}"/>
              </a:ext>
            </a:extLst>
          </p:cNvPr>
          <p:cNvCxnSpPr>
            <a:cxnSpLocks/>
          </p:cNvCxnSpPr>
          <p:nvPr/>
        </p:nvCxnSpPr>
        <p:spPr>
          <a:xfrm>
            <a:off x="6571756" y="1581450"/>
            <a:ext cx="0" cy="1346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76A06351-57C9-432C-4631-BDEB4BCA5EAD}"/>
              </a:ext>
            </a:extLst>
          </p:cNvPr>
          <p:cNvSpPr>
            <a:spLocks noChangeAspect="1"/>
          </p:cNvSpPr>
          <p:nvPr/>
        </p:nvSpPr>
        <p:spPr>
          <a:xfrm>
            <a:off x="6712931" y="1179889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9F676733-D94A-8BAD-26F2-A33BEBD68600}"/>
              </a:ext>
            </a:extLst>
          </p:cNvPr>
          <p:cNvSpPr>
            <a:spLocks noChangeAspect="1"/>
          </p:cNvSpPr>
          <p:nvPr/>
        </p:nvSpPr>
        <p:spPr>
          <a:xfrm>
            <a:off x="6295902" y="1068254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C07AC3D-3E25-DEF0-58A5-42E65351C5CD}"/>
              </a:ext>
            </a:extLst>
          </p:cNvPr>
          <p:cNvSpPr txBox="1"/>
          <p:nvPr/>
        </p:nvSpPr>
        <p:spPr>
          <a:xfrm>
            <a:off x="5696150" y="2697364"/>
            <a:ext cx="7873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102 total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5B6A636-4EEA-E55C-4B32-B9C65D11D6A4}"/>
              </a:ext>
            </a:extLst>
          </p:cNvPr>
          <p:cNvSpPr txBox="1"/>
          <p:nvPr/>
        </p:nvSpPr>
        <p:spPr>
          <a:xfrm>
            <a:off x="5714888" y="2420365"/>
            <a:ext cx="9412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6 sites/slab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D267348-891A-1FB7-562C-464AB510AA9A}"/>
              </a:ext>
            </a:extLst>
          </p:cNvPr>
          <p:cNvSpPr txBox="1"/>
          <p:nvPr/>
        </p:nvSpPr>
        <p:spPr>
          <a:xfrm>
            <a:off x="5028066" y="569568"/>
            <a:ext cx="2643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/>
              <a:t>COOH and H on all sites</a:t>
            </a:r>
          </a:p>
        </p:txBody>
      </p:sp>
      <p:pic>
        <p:nvPicPr>
          <p:cNvPr id="44" name="Picture 43" descr="Chart, bubble chart&#10;&#10;Description automatically generated">
            <a:extLst>
              <a:ext uri="{FF2B5EF4-FFF2-40B4-BE49-F238E27FC236}">
                <a16:creationId xmlns:a16="http://schemas.microsoft.com/office/drawing/2014/main" id="{9FEB2525-0F01-CD4D-4882-0649144173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8734" y="3077930"/>
            <a:ext cx="3512316" cy="3552688"/>
          </a:xfrm>
          <a:prstGeom prst="rect">
            <a:avLst/>
          </a:prstGeom>
        </p:spPr>
      </p:pic>
      <p:pic>
        <p:nvPicPr>
          <p:cNvPr id="46" name="Picture 45" descr="Chart, bubble chart&#10;&#10;Description automatically generated">
            <a:extLst>
              <a:ext uri="{FF2B5EF4-FFF2-40B4-BE49-F238E27FC236}">
                <a16:creationId xmlns:a16="http://schemas.microsoft.com/office/drawing/2014/main" id="{81E92479-41D6-86C9-2049-353B9A262B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6840" y="3007111"/>
            <a:ext cx="3722882" cy="3850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8551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DE393-EB5E-AA39-4DC3-2C4D0C446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DFT data - slabs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EC79C3-748E-82C2-B191-EA6E5EB50E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26.04.2023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EDF4A2-AFFD-4FC2-1950-FA864B2A55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36</a:t>
            </a:fld>
            <a:endParaRPr lang="da-DK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4914DB-0D14-7A24-6F62-82CEA531DCDC}"/>
              </a:ext>
            </a:extLst>
          </p:cNvPr>
          <p:cNvSpPr txBox="1"/>
          <p:nvPr/>
        </p:nvSpPr>
        <p:spPr>
          <a:xfrm>
            <a:off x="1491916" y="1742173"/>
            <a:ext cx="1127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/>
              <a:t>Slabs for </a:t>
            </a:r>
          </a:p>
        </p:txBody>
      </p:sp>
      <p:pic>
        <p:nvPicPr>
          <p:cNvPr id="10" name="Picture 9" descr="Chart, bubble chart&#10;&#10;Description automatically generated">
            <a:extLst>
              <a:ext uri="{FF2B5EF4-FFF2-40B4-BE49-F238E27FC236}">
                <a16:creationId xmlns:a16="http://schemas.microsoft.com/office/drawing/2014/main" id="{CB91FA70-EB6F-1475-6687-8F44753F6C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8475" y="2111506"/>
            <a:ext cx="3990757" cy="4345806"/>
          </a:xfrm>
          <a:prstGeom prst="rect">
            <a:avLst/>
          </a:prstGeom>
        </p:spPr>
      </p:pic>
      <p:pic>
        <p:nvPicPr>
          <p:cNvPr id="12" name="Picture 11" descr="Bubble chart&#10;&#10;Description automatically generated with medium confidence">
            <a:extLst>
              <a:ext uri="{FF2B5EF4-FFF2-40B4-BE49-F238E27FC236}">
                <a16:creationId xmlns:a16="http://schemas.microsoft.com/office/drawing/2014/main" id="{F7E34EA8-0758-922B-5A2E-B298E891DA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1243" y="2111505"/>
            <a:ext cx="3990757" cy="4345807"/>
          </a:xfrm>
          <a:prstGeom prst="rect">
            <a:avLst/>
          </a:prstGeom>
        </p:spPr>
      </p:pic>
      <p:pic>
        <p:nvPicPr>
          <p:cNvPr id="16" name="Picture 15" descr="Chart, bubble chart&#10;&#10;Description automatically generated">
            <a:extLst>
              <a:ext uri="{FF2B5EF4-FFF2-40B4-BE49-F238E27FC236}">
                <a16:creationId xmlns:a16="http://schemas.microsoft.com/office/drawing/2014/main" id="{2ADAD401-B5FB-01A0-E0EF-4BF0D91F96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718" y="2111506"/>
            <a:ext cx="3990757" cy="4345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10930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A4CA95-0928-5BF0-DF7B-77DB53046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DFT calculations performed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DD4CF5-1571-3F17-1549-1CBE7BF481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26.04.2023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B7E300-7EC8-7704-30B8-922A81B383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37</a:t>
            </a:fld>
            <a:endParaRPr lang="da-DK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85A07A-FBAF-1EAF-9DE0-C274593AEA19}"/>
              </a:ext>
            </a:extLst>
          </p:cNvPr>
          <p:cNvSpPr txBox="1"/>
          <p:nvPr/>
        </p:nvSpPr>
        <p:spPr>
          <a:xfrm>
            <a:off x="3320664" y="3033649"/>
            <a:ext cx="10583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17 HEA slabs</a:t>
            </a:r>
          </a:p>
        </p:txBody>
      </p:sp>
      <p:pic>
        <p:nvPicPr>
          <p:cNvPr id="7" name="Picture 6" descr="A picture containing antenna&#10;&#10;Description automatically generated">
            <a:extLst>
              <a:ext uri="{FF2B5EF4-FFF2-40B4-BE49-F238E27FC236}">
                <a16:creationId xmlns:a16="http://schemas.microsoft.com/office/drawing/2014/main" id="{71DB4306-F4A0-F47D-EC2D-D86A5CA39A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1"/>
          <a:stretch/>
        </p:blipFill>
        <p:spPr>
          <a:xfrm>
            <a:off x="3099768" y="2643632"/>
            <a:ext cx="1570016" cy="287608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79C9C8BD-1ED4-6DA0-F1CD-96B54822BF57}"/>
              </a:ext>
            </a:extLst>
          </p:cNvPr>
          <p:cNvSpPr>
            <a:spLocks noChangeAspect="1"/>
          </p:cNvSpPr>
          <p:nvPr/>
        </p:nvSpPr>
        <p:spPr>
          <a:xfrm>
            <a:off x="4057800" y="2196864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A1231AA-7A9F-9696-A095-24ED68172897}"/>
              </a:ext>
            </a:extLst>
          </p:cNvPr>
          <p:cNvSpPr>
            <a:spLocks noChangeAspect="1"/>
          </p:cNvSpPr>
          <p:nvPr/>
        </p:nvSpPr>
        <p:spPr>
          <a:xfrm>
            <a:off x="3522202" y="2253439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B21385D-3879-D594-A319-433DA6B91C84}"/>
              </a:ext>
            </a:extLst>
          </p:cNvPr>
          <p:cNvSpPr>
            <a:spLocks noChangeAspect="1"/>
          </p:cNvSpPr>
          <p:nvPr/>
        </p:nvSpPr>
        <p:spPr>
          <a:xfrm>
            <a:off x="3440201" y="2228857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3A5CE05-4D1C-E0F1-1157-53E695861C0D}"/>
              </a:ext>
            </a:extLst>
          </p:cNvPr>
          <p:cNvCxnSpPr>
            <a:cxnSpLocks/>
          </p:cNvCxnSpPr>
          <p:nvPr/>
        </p:nvCxnSpPr>
        <p:spPr>
          <a:xfrm>
            <a:off x="3649506" y="2518588"/>
            <a:ext cx="0" cy="1346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148E13A-E78F-FBD8-130E-30BCE497661A}"/>
              </a:ext>
            </a:extLst>
          </p:cNvPr>
          <p:cNvCxnSpPr>
            <a:cxnSpLocks/>
          </p:cNvCxnSpPr>
          <p:nvPr/>
        </p:nvCxnSpPr>
        <p:spPr>
          <a:xfrm>
            <a:off x="4216703" y="2508963"/>
            <a:ext cx="0" cy="1346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A6202AB7-2761-CF33-1999-6F011D3DC8FE}"/>
              </a:ext>
            </a:extLst>
          </p:cNvPr>
          <p:cNvSpPr>
            <a:spLocks noChangeAspect="1"/>
          </p:cNvSpPr>
          <p:nvPr/>
        </p:nvSpPr>
        <p:spPr>
          <a:xfrm>
            <a:off x="4090703" y="1938963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D1F7A54-63F6-41C5-CCC9-4C5919823952}"/>
              </a:ext>
            </a:extLst>
          </p:cNvPr>
          <p:cNvSpPr txBox="1"/>
          <p:nvPr/>
        </p:nvSpPr>
        <p:spPr>
          <a:xfrm>
            <a:off x="3330099" y="3272972"/>
            <a:ext cx="10070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6 sites/slabs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8B7F862-D432-FCD0-208F-797423363CF7}"/>
              </a:ext>
            </a:extLst>
          </p:cNvPr>
          <p:cNvSpPr txBox="1"/>
          <p:nvPr/>
        </p:nvSpPr>
        <p:spPr>
          <a:xfrm>
            <a:off x="3071296" y="1505150"/>
            <a:ext cx="17091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600" dirty="0"/>
              <a:t>*CO *OH all sites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DD591CD-99CE-937D-D188-B6053B1717C4}"/>
              </a:ext>
            </a:extLst>
          </p:cNvPr>
          <p:cNvSpPr txBox="1"/>
          <p:nvPr/>
        </p:nvSpPr>
        <p:spPr>
          <a:xfrm>
            <a:off x="3330099" y="3539109"/>
            <a:ext cx="829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102 total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28425E4-5A84-AA6D-8863-78FF69B52617}"/>
              </a:ext>
            </a:extLst>
          </p:cNvPr>
          <p:cNvSpPr txBox="1"/>
          <p:nvPr/>
        </p:nvSpPr>
        <p:spPr>
          <a:xfrm>
            <a:off x="933605" y="3024024"/>
            <a:ext cx="11416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100 HEA slabs</a:t>
            </a:r>
          </a:p>
        </p:txBody>
      </p:sp>
      <p:pic>
        <p:nvPicPr>
          <p:cNvPr id="18" name="Picture 17" descr="A picture containing antenna&#10;&#10;Description automatically generated">
            <a:extLst>
              <a:ext uri="{FF2B5EF4-FFF2-40B4-BE49-F238E27FC236}">
                <a16:creationId xmlns:a16="http://schemas.microsoft.com/office/drawing/2014/main" id="{A663EDE7-34F4-0039-EE4C-276FE38428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1"/>
          <a:stretch/>
        </p:blipFill>
        <p:spPr>
          <a:xfrm>
            <a:off x="712709" y="2634007"/>
            <a:ext cx="1570016" cy="287608"/>
          </a:xfrm>
          <a:prstGeom prst="rect">
            <a:avLst/>
          </a:prstGeom>
        </p:spPr>
      </p:pic>
      <p:sp>
        <p:nvSpPr>
          <p:cNvPr id="19" name="Oval 18">
            <a:extLst>
              <a:ext uri="{FF2B5EF4-FFF2-40B4-BE49-F238E27FC236}">
                <a16:creationId xmlns:a16="http://schemas.microsoft.com/office/drawing/2014/main" id="{4CBEB47A-9392-6D5C-B2E4-6A1FBE512C88}"/>
              </a:ext>
            </a:extLst>
          </p:cNvPr>
          <p:cNvSpPr>
            <a:spLocks noChangeAspect="1"/>
          </p:cNvSpPr>
          <p:nvPr/>
        </p:nvSpPr>
        <p:spPr>
          <a:xfrm>
            <a:off x="1670741" y="2187239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25C5C8C6-3AC6-0ECF-4CE6-326A058E1677}"/>
              </a:ext>
            </a:extLst>
          </p:cNvPr>
          <p:cNvSpPr>
            <a:spLocks noChangeAspect="1"/>
          </p:cNvSpPr>
          <p:nvPr/>
        </p:nvSpPr>
        <p:spPr>
          <a:xfrm>
            <a:off x="1135143" y="2243814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7A5CC91-1760-895C-ED42-D12DC6DA2120}"/>
              </a:ext>
            </a:extLst>
          </p:cNvPr>
          <p:cNvSpPr>
            <a:spLocks noChangeAspect="1"/>
          </p:cNvSpPr>
          <p:nvPr/>
        </p:nvSpPr>
        <p:spPr>
          <a:xfrm>
            <a:off x="1053142" y="2219232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79572E7-6941-5F13-BA18-40A7CF1CEA28}"/>
              </a:ext>
            </a:extLst>
          </p:cNvPr>
          <p:cNvCxnSpPr>
            <a:cxnSpLocks/>
          </p:cNvCxnSpPr>
          <p:nvPr/>
        </p:nvCxnSpPr>
        <p:spPr>
          <a:xfrm>
            <a:off x="1262447" y="2508963"/>
            <a:ext cx="0" cy="1346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6FC8251-E8EC-E432-4619-0B4F63EF1BD2}"/>
              </a:ext>
            </a:extLst>
          </p:cNvPr>
          <p:cNvCxnSpPr>
            <a:cxnSpLocks/>
          </p:cNvCxnSpPr>
          <p:nvPr/>
        </p:nvCxnSpPr>
        <p:spPr>
          <a:xfrm>
            <a:off x="1829644" y="2499338"/>
            <a:ext cx="0" cy="1346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0615FB21-ED49-0236-D3B0-90F7C259C051}"/>
              </a:ext>
            </a:extLst>
          </p:cNvPr>
          <p:cNvSpPr>
            <a:spLocks noChangeAspect="1"/>
          </p:cNvSpPr>
          <p:nvPr/>
        </p:nvSpPr>
        <p:spPr>
          <a:xfrm>
            <a:off x="1703644" y="1929338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319519D-E12B-3C0F-2BC3-B4990A57C0D8}"/>
              </a:ext>
            </a:extLst>
          </p:cNvPr>
          <p:cNvSpPr txBox="1"/>
          <p:nvPr/>
        </p:nvSpPr>
        <p:spPr>
          <a:xfrm>
            <a:off x="943040" y="3263347"/>
            <a:ext cx="12715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1 best site/slabs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DB27764-EBB8-949E-6056-3942A91DAAFB}"/>
              </a:ext>
            </a:extLst>
          </p:cNvPr>
          <p:cNvSpPr txBox="1"/>
          <p:nvPr/>
        </p:nvSpPr>
        <p:spPr>
          <a:xfrm>
            <a:off x="684237" y="1495525"/>
            <a:ext cx="18886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600" dirty="0"/>
              <a:t>*CO *OH best sites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B6B7A70-8CA3-9935-5FBD-FC74083EBFB6}"/>
              </a:ext>
            </a:extLst>
          </p:cNvPr>
          <p:cNvSpPr txBox="1"/>
          <p:nvPr/>
        </p:nvSpPr>
        <p:spPr>
          <a:xfrm>
            <a:off x="943040" y="3529484"/>
            <a:ext cx="829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100 total </a:t>
            </a:r>
          </a:p>
        </p:txBody>
      </p:sp>
      <p:pic>
        <p:nvPicPr>
          <p:cNvPr id="33" name="Picture 32" descr="Chart, bubble chart&#10;&#10;Description automatically generated">
            <a:extLst>
              <a:ext uri="{FF2B5EF4-FFF2-40B4-BE49-F238E27FC236}">
                <a16:creationId xmlns:a16="http://schemas.microsoft.com/office/drawing/2014/main" id="{F1BF99C9-B1D3-A768-F8FA-F96857D78C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263" t="26307" r="21109" b="28616"/>
          <a:stretch/>
        </p:blipFill>
        <p:spPr>
          <a:xfrm>
            <a:off x="2758868" y="3857967"/>
            <a:ext cx="2103461" cy="1622768"/>
          </a:xfrm>
          <a:prstGeom prst="rect">
            <a:avLst/>
          </a:prstGeom>
        </p:spPr>
      </p:pic>
      <p:pic>
        <p:nvPicPr>
          <p:cNvPr id="35" name="Picture 34" descr="Chart, bubble chart&#10;&#10;Description automatically generated">
            <a:extLst>
              <a:ext uri="{FF2B5EF4-FFF2-40B4-BE49-F238E27FC236}">
                <a16:creationId xmlns:a16="http://schemas.microsoft.com/office/drawing/2014/main" id="{4CCF5A82-ED85-9DA0-04F9-40382B6D07A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227" t="26184" r="22179" b="29437"/>
          <a:stretch/>
        </p:blipFill>
        <p:spPr>
          <a:xfrm>
            <a:off x="424314" y="3928014"/>
            <a:ext cx="2069254" cy="1597641"/>
          </a:xfrm>
          <a:prstGeom prst="rect">
            <a:avLst/>
          </a:prstGeom>
        </p:spPr>
      </p:pic>
      <p:pic>
        <p:nvPicPr>
          <p:cNvPr id="37" name="Picture 36" descr="Chart, bubble chart&#10;&#10;Description automatically generated">
            <a:extLst>
              <a:ext uri="{FF2B5EF4-FFF2-40B4-BE49-F238E27FC236}">
                <a16:creationId xmlns:a16="http://schemas.microsoft.com/office/drawing/2014/main" id="{F1852AAA-8FD1-24B1-6793-BA8C6AB06D3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027" t="26651" r="22345" b="28272"/>
          <a:stretch/>
        </p:blipFill>
        <p:spPr>
          <a:xfrm>
            <a:off x="5191814" y="3857967"/>
            <a:ext cx="2103461" cy="1622768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FF62A83B-A956-8360-88E2-23687AA3F2F9}"/>
              </a:ext>
            </a:extLst>
          </p:cNvPr>
          <p:cNvSpPr txBox="1"/>
          <p:nvPr/>
        </p:nvSpPr>
        <p:spPr>
          <a:xfrm>
            <a:off x="5644764" y="3043174"/>
            <a:ext cx="10583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17 HEA slabs</a:t>
            </a:r>
          </a:p>
        </p:txBody>
      </p:sp>
      <p:pic>
        <p:nvPicPr>
          <p:cNvPr id="39" name="Picture 38" descr="A picture containing antenna&#10;&#10;Description automatically generated">
            <a:extLst>
              <a:ext uri="{FF2B5EF4-FFF2-40B4-BE49-F238E27FC236}">
                <a16:creationId xmlns:a16="http://schemas.microsoft.com/office/drawing/2014/main" id="{6223B09F-AAC0-9570-DB6D-A57DFCEBB7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1"/>
          <a:stretch/>
        </p:blipFill>
        <p:spPr>
          <a:xfrm>
            <a:off x="5423868" y="2653157"/>
            <a:ext cx="1570016" cy="287608"/>
          </a:xfrm>
          <a:prstGeom prst="rect">
            <a:avLst/>
          </a:prstGeom>
        </p:spPr>
      </p:pic>
      <p:sp>
        <p:nvSpPr>
          <p:cNvPr id="40" name="Oval 39">
            <a:extLst>
              <a:ext uri="{FF2B5EF4-FFF2-40B4-BE49-F238E27FC236}">
                <a16:creationId xmlns:a16="http://schemas.microsoft.com/office/drawing/2014/main" id="{3D1CF660-735D-8B7F-EA1E-E8169E232B66}"/>
              </a:ext>
            </a:extLst>
          </p:cNvPr>
          <p:cNvSpPr>
            <a:spLocks noChangeAspect="1"/>
          </p:cNvSpPr>
          <p:nvPr/>
        </p:nvSpPr>
        <p:spPr>
          <a:xfrm>
            <a:off x="6381900" y="2206389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017B3D80-37BB-25C4-F725-9445F70F675E}"/>
              </a:ext>
            </a:extLst>
          </p:cNvPr>
          <p:cNvSpPr>
            <a:spLocks noChangeAspect="1"/>
          </p:cNvSpPr>
          <p:nvPr/>
        </p:nvSpPr>
        <p:spPr>
          <a:xfrm>
            <a:off x="6170152" y="2081989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4618B846-4C3B-98FA-3F35-A571972F19A7}"/>
              </a:ext>
            </a:extLst>
          </p:cNvPr>
          <p:cNvSpPr>
            <a:spLocks noChangeAspect="1"/>
          </p:cNvSpPr>
          <p:nvPr/>
        </p:nvSpPr>
        <p:spPr>
          <a:xfrm>
            <a:off x="6336027" y="1990732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65C59B0-355F-C017-AD4E-0CB5165C3EB2}"/>
              </a:ext>
            </a:extLst>
          </p:cNvPr>
          <p:cNvCxnSpPr>
            <a:cxnSpLocks/>
          </p:cNvCxnSpPr>
          <p:nvPr/>
        </p:nvCxnSpPr>
        <p:spPr>
          <a:xfrm>
            <a:off x="5983131" y="2528113"/>
            <a:ext cx="0" cy="1346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386DCF99-A2C6-632A-4F77-35BE877247D3}"/>
              </a:ext>
            </a:extLst>
          </p:cNvPr>
          <p:cNvCxnSpPr>
            <a:cxnSpLocks/>
          </p:cNvCxnSpPr>
          <p:nvPr/>
        </p:nvCxnSpPr>
        <p:spPr>
          <a:xfrm>
            <a:off x="6540803" y="2518488"/>
            <a:ext cx="0" cy="1346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Oval 44">
            <a:extLst>
              <a:ext uri="{FF2B5EF4-FFF2-40B4-BE49-F238E27FC236}">
                <a16:creationId xmlns:a16="http://schemas.microsoft.com/office/drawing/2014/main" id="{07DC1DBE-E8E0-2C8F-88D6-C25F816F5C55}"/>
              </a:ext>
            </a:extLst>
          </p:cNvPr>
          <p:cNvSpPr>
            <a:spLocks noChangeAspect="1"/>
          </p:cNvSpPr>
          <p:nvPr/>
        </p:nvSpPr>
        <p:spPr>
          <a:xfrm>
            <a:off x="6661206" y="2090608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D80D76D-1726-B46C-8638-D0EE47E07BB0}"/>
              </a:ext>
            </a:extLst>
          </p:cNvPr>
          <p:cNvSpPr txBox="1"/>
          <p:nvPr/>
        </p:nvSpPr>
        <p:spPr>
          <a:xfrm>
            <a:off x="5654199" y="3282497"/>
            <a:ext cx="10070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6 sites/slabs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011AED6-7878-1D13-9331-AB64ED87CAAA}"/>
              </a:ext>
            </a:extLst>
          </p:cNvPr>
          <p:cNvSpPr txBox="1"/>
          <p:nvPr/>
        </p:nvSpPr>
        <p:spPr>
          <a:xfrm>
            <a:off x="5395396" y="1514675"/>
            <a:ext cx="18549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600" dirty="0"/>
              <a:t>*COOH *H all sites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50E9098-C749-86AE-408E-61B6B0AF9691}"/>
              </a:ext>
            </a:extLst>
          </p:cNvPr>
          <p:cNvSpPr txBox="1"/>
          <p:nvPr/>
        </p:nvSpPr>
        <p:spPr>
          <a:xfrm>
            <a:off x="5654199" y="3548634"/>
            <a:ext cx="829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102 total 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EB7BCF3-74D3-5DEC-63D7-EAA3B93AF0BD}"/>
              </a:ext>
            </a:extLst>
          </p:cNvPr>
          <p:cNvSpPr txBox="1"/>
          <p:nvPr/>
        </p:nvSpPr>
        <p:spPr>
          <a:xfrm>
            <a:off x="6302615" y="2628952"/>
            <a:ext cx="55656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/>
              <a:t>On-top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815842A-8FFC-1CB7-6881-E362867C54F4}"/>
              </a:ext>
            </a:extLst>
          </p:cNvPr>
          <p:cNvSpPr txBox="1"/>
          <p:nvPr/>
        </p:nvSpPr>
        <p:spPr>
          <a:xfrm>
            <a:off x="3938421" y="2628952"/>
            <a:ext cx="55656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/>
              <a:t>On-top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B5D2421-8E5A-5E10-4073-F569673907D2}"/>
              </a:ext>
            </a:extLst>
          </p:cNvPr>
          <p:cNvSpPr txBox="1"/>
          <p:nvPr/>
        </p:nvSpPr>
        <p:spPr>
          <a:xfrm>
            <a:off x="982861" y="2619721"/>
            <a:ext cx="55656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/>
              <a:t>On-top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6994B11-3115-F930-F1EB-1885D11A12E7}"/>
              </a:ext>
            </a:extLst>
          </p:cNvPr>
          <p:cNvSpPr txBox="1"/>
          <p:nvPr/>
        </p:nvSpPr>
        <p:spPr>
          <a:xfrm>
            <a:off x="3369919" y="2636339"/>
            <a:ext cx="55656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/>
              <a:t>On-top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0A008C2-9B4D-38A5-8B9B-6DCB6EE1D3E9}"/>
              </a:ext>
            </a:extLst>
          </p:cNvPr>
          <p:cNvSpPr txBox="1"/>
          <p:nvPr/>
        </p:nvSpPr>
        <p:spPr>
          <a:xfrm>
            <a:off x="1551362" y="2628952"/>
            <a:ext cx="55656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/>
              <a:t>On-top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B26AF387-8CE1-5088-C52B-3E48246A6FA5}"/>
              </a:ext>
            </a:extLst>
          </p:cNvPr>
          <p:cNvSpPr>
            <a:spLocks noChangeAspect="1"/>
          </p:cNvSpPr>
          <p:nvPr/>
        </p:nvSpPr>
        <p:spPr>
          <a:xfrm>
            <a:off x="5926452" y="2428882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8A0E868-3883-E382-6ADA-1378A62B408F}"/>
              </a:ext>
            </a:extLst>
          </p:cNvPr>
          <p:cNvSpPr txBox="1"/>
          <p:nvPr/>
        </p:nvSpPr>
        <p:spPr>
          <a:xfrm>
            <a:off x="5590208" y="2628952"/>
            <a:ext cx="76174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/>
              <a:t>Hollow-site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93A696CC-F25D-B2F3-CF59-82BC5468A2CA}"/>
              </a:ext>
            </a:extLst>
          </p:cNvPr>
          <p:cNvSpPr txBox="1"/>
          <p:nvPr/>
        </p:nvSpPr>
        <p:spPr>
          <a:xfrm>
            <a:off x="10392220" y="1615671"/>
            <a:ext cx="10583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17 HEA slabs</a:t>
            </a:r>
          </a:p>
        </p:txBody>
      </p:sp>
      <p:pic>
        <p:nvPicPr>
          <p:cNvPr id="58" name="Picture 57" descr="A picture containing antenna&#10;&#10;Description automatically generated">
            <a:extLst>
              <a:ext uri="{FF2B5EF4-FFF2-40B4-BE49-F238E27FC236}">
                <a16:creationId xmlns:a16="http://schemas.microsoft.com/office/drawing/2014/main" id="{F418359C-BE9D-D3F6-7449-AC0DB139A3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1"/>
          <a:stretch/>
        </p:blipFill>
        <p:spPr>
          <a:xfrm>
            <a:off x="10136363" y="1225653"/>
            <a:ext cx="1570016" cy="287608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1E0867F7-9CD8-77E3-88C2-C52D759FAC95}"/>
              </a:ext>
            </a:extLst>
          </p:cNvPr>
          <p:cNvSpPr txBox="1"/>
          <p:nvPr/>
        </p:nvSpPr>
        <p:spPr>
          <a:xfrm>
            <a:off x="10563741" y="778856"/>
            <a:ext cx="6543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600" dirty="0"/>
              <a:t>Slabs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27B4846C-83E2-EB55-4B8B-D2C0FAD18744}"/>
              </a:ext>
            </a:extLst>
          </p:cNvPr>
          <p:cNvSpPr txBox="1"/>
          <p:nvPr/>
        </p:nvSpPr>
        <p:spPr>
          <a:xfrm>
            <a:off x="10350542" y="4475506"/>
            <a:ext cx="11416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100 HEA slabs</a:t>
            </a:r>
          </a:p>
        </p:txBody>
      </p:sp>
      <p:pic>
        <p:nvPicPr>
          <p:cNvPr id="73" name="Picture 72" descr="A picture containing antenna&#10;&#10;Description automatically generated">
            <a:extLst>
              <a:ext uri="{FF2B5EF4-FFF2-40B4-BE49-F238E27FC236}">
                <a16:creationId xmlns:a16="http://schemas.microsoft.com/office/drawing/2014/main" id="{A01EEC76-9585-E312-C1EF-6ECB0FAB9D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1"/>
          <a:stretch/>
        </p:blipFill>
        <p:spPr>
          <a:xfrm>
            <a:off x="10136363" y="4085488"/>
            <a:ext cx="1570016" cy="287608"/>
          </a:xfrm>
          <a:prstGeom prst="rect">
            <a:avLst/>
          </a:prstGeom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C6E0AA09-41B7-8E27-A110-CA5B19157295}"/>
              </a:ext>
            </a:extLst>
          </p:cNvPr>
          <p:cNvSpPr txBox="1"/>
          <p:nvPr/>
        </p:nvSpPr>
        <p:spPr>
          <a:xfrm>
            <a:off x="10563741" y="3638691"/>
            <a:ext cx="6543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600" dirty="0"/>
              <a:t>Slabs</a:t>
            </a:r>
          </a:p>
        </p:txBody>
      </p:sp>
      <p:pic>
        <p:nvPicPr>
          <p:cNvPr id="76" name="Picture 75" descr="Chart, bubble chart&#10;&#10;Description automatically generated">
            <a:extLst>
              <a:ext uri="{FF2B5EF4-FFF2-40B4-BE49-F238E27FC236}">
                <a16:creationId xmlns:a16="http://schemas.microsoft.com/office/drawing/2014/main" id="{D6DDC60B-651B-11B3-9F92-B513AE01647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5238" t="28139" r="24873" b="31389"/>
          <a:stretch/>
        </p:blipFill>
        <p:spPr>
          <a:xfrm>
            <a:off x="9869641" y="4706777"/>
            <a:ext cx="2103461" cy="1547916"/>
          </a:xfrm>
          <a:prstGeom prst="rect">
            <a:avLst/>
          </a:prstGeom>
        </p:spPr>
      </p:pic>
      <p:pic>
        <p:nvPicPr>
          <p:cNvPr id="78" name="Picture 77" descr="Chart, bubble chart&#10;&#10;Description automatically generated">
            <a:extLst>
              <a:ext uri="{FF2B5EF4-FFF2-40B4-BE49-F238E27FC236}">
                <a16:creationId xmlns:a16="http://schemas.microsoft.com/office/drawing/2014/main" id="{2B9A2CF1-EFEE-3235-56FC-DC9C69B7CF1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3356" t="26889" r="22197" b="30417"/>
          <a:stretch/>
        </p:blipFill>
        <p:spPr>
          <a:xfrm>
            <a:off x="9869641" y="1862172"/>
            <a:ext cx="2103461" cy="1517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71851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A4CA95-0928-5BF0-DF7B-77DB53046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620714"/>
            <a:ext cx="4918425" cy="465076"/>
          </a:xfrm>
        </p:spPr>
        <p:txBody>
          <a:bodyPr/>
          <a:lstStyle/>
          <a:p>
            <a:r>
              <a:rPr lang="en-GB" dirty="0"/>
              <a:t>DFT calculations performed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DD4CF5-1571-3F17-1549-1CBE7BF481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26.04.2023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B7E300-7EC8-7704-30B8-922A81B383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38</a:t>
            </a:fld>
            <a:endParaRPr lang="da-DK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85A07A-FBAF-1EAF-9DE0-C274593AEA19}"/>
              </a:ext>
            </a:extLst>
          </p:cNvPr>
          <p:cNvSpPr txBox="1"/>
          <p:nvPr/>
        </p:nvSpPr>
        <p:spPr>
          <a:xfrm>
            <a:off x="2985912" y="3651774"/>
            <a:ext cx="10583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17 HEA slabs</a:t>
            </a:r>
          </a:p>
        </p:txBody>
      </p:sp>
      <p:pic>
        <p:nvPicPr>
          <p:cNvPr id="7" name="Picture 6" descr="A picture containing antenna&#10;&#10;Description automatically generated">
            <a:extLst>
              <a:ext uri="{FF2B5EF4-FFF2-40B4-BE49-F238E27FC236}">
                <a16:creationId xmlns:a16="http://schemas.microsoft.com/office/drawing/2014/main" id="{71DB4306-F4A0-F47D-EC2D-D86A5CA39A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1"/>
          <a:stretch/>
        </p:blipFill>
        <p:spPr>
          <a:xfrm>
            <a:off x="3076698" y="3356256"/>
            <a:ext cx="1570016" cy="287608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79C9C8BD-1ED4-6DA0-F1CD-96B54822BF57}"/>
              </a:ext>
            </a:extLst>
          </p:cNvPr>
          <p:cNvSpPr>
            <a:spLocks noChangeAspect="1"/>
          </p:cNvSpPr>
          <p:nvPr/>
        </p:nvSpPr>
        <p:spPr>
          <a:xfrm>
            <a:off x="4014414" y="2909488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A1231AA-7A9F-9696-A095-24ED68172897}"/>
              </a:ext>
            </a:extLst>
          </p:cNvPr>
          <p:cNvSpPr>
            <a:spLocks noChangeAspect="1"/>
          </p:cNvSpPr>
          <p:nvPr/>
        </p:nvSpPr>
        <p:spPr>
          <a:xfrm>
            <a:off x="3478816" y="2966063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B21385D-3879-D594-A319-433DA6B91C84}"/>
              </a:ext>
            </a:extLst>
          </p:cNvPr>
          <p:cNvSpPr>
            <a:spLocks noChangeAspect="1"/>
          </p:cNvSpPr>
          <p:nvPr/>
        </p:nvSpPr>
        <p:spPr>
          <a:xfrm>
            <a:off x="3396815" y="2941481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3A5CE05-4D1C-E0F1-1157-53E695861C0D}"/>
              </a:ext>
            </a:extLst>
          </p:cNvPr>
          <p:cNvCxnSpPr>
            <a:cxnSpLocks/>
          </p:cNvCxnSpPr>
          <p:nvPr/>
        </p:nvCxnSpPr>
        <p:spPr>
          <a:xfrm>
            <a:off x="3606120" y="3231212"/>
            <a:ext cx="0" cy="1346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148E13A-E78F-FBD8-130E-30BCE497661A}"/>
              </a:ext>
            </a:extLst>
          </p:cNvPr>
          <p:cNvCxnSpPr>
            <a:cxnSpLocks/>
          </p:cNvCxnSpPr>
          <p:nvPr/>
        </p:nvCxnSpPr>
        <p:spPr>
          <a:xfrm>
            <a:off x="4173317" y="3221587"/>
            <a:ext cx="0" cy="1346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A6202AB7-2761-CF33-1999-6F011D3DC8FE}"/>
              </a:ext>
            </a:extLst>
          </p:cNvPr>
          <p:cNvSpPr>
            <a:spLocks noChangeAspect="1"/>
          </p:cNvSpPr>
          <p:nvPr/>
        </p:nvSpPr>
        <p:spPr>
          <a:xfrm>
            <a:off x="4047317" y="2651587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D1F7A54-63F6-41C5-CCC9-4C5919823952}"/>
              </a:ext>
            </a:extLst>
          </p:cNvPr>
          <p:cNvSpPr txBox="1"/>
          <p:nvPr/>
        </p:nvSpPr>
        <p:spPr>
          <a:xfrm>
            <a:off x="3906251" y="3651773"/>
            <a:ext cx="10070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6 sites/slabs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8B7F862-D432-FCD0-208F-797423363CF7}"/>
              </a:ext>
            </a:extLst>
          </p:cNvPr>
          <p:cNvSpPr txBox="1"/>
          <p:nvPr/>
        </p:nvSpPr>
        <p:spPr>
          <a:xfrm>
            <a:off x="2946661" y="2365629"/>
            <a:ext cx="16914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*CO + *OH on all sites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28425E4-5A84-AA6D-8863-78FF69B52617}"/>
              </a:ext>
            </a:extLst>
          </p:cNvPr>
          <p:cNvSpPr txBox="1"/>
          <p:nvPr/>
        </p:nvSpPr>
        <p:spPr>
          <a:xfrm>
            <a:off x="5271315" y="3675657"/>
            <a:ext cx="11416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100 HEA slabs</a:t>
            </a:r>
          </a:p>
        </p:txBody>
      </p:sp>
      <p:pic>
        <p:nvPicPr>
          <p:cNvPr id="18" name="Picture 17" descr="A picture containing antenna&#10;&#10;Description automatically generated">
            <a:extLst>
              <a:ext uri="{FF2B5EF4-FFF2-40B4-BE49-F238E27FC236}">
                <a16:creationId xmlns:a16="http://schemas.microsoft.com/office/drawing/2014/main" id="{A663EDE7-34F4-0039-EE4C-276FE38428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1"/>
          <a:stretch/>
        </p:blipFill>
        <p:spPr>
          <a:xfrm>
            <a:off x="5358399" y="3362179"/>
            <a:ext cx="1570016" cy="287608"/>
          </a:xfrm>
          <a:prstGeom prst="rect">
            <a:avLst/>
          </a:prstGeom>
        </p:spPr>
      </p:pic>
      <p:sp>
        <p:nvSpPr>
          <p:cNvPr id="19" name="Oval 18">
            <a:extLst>
              <a:ext uri="{FF2B5EF4-FFF2-40B4-BE49-F238E27FC236}">
                <a16:creationId xmlns:a16="http://schemas.microsoft.com/office/drawing/2014/main" id="{4CBEB47A-9392-6D5C-B2E4-6A1FBE512C88}"/>
              </a:ext>
            </a:extLst>
          </p:cNvPr>
          <p:cNvSpPr>
            <a:spLocks noChangeAspect="1"/>
          </p:cNvSpPr>
          <p:nvPr/>
        </p:nvSpPr>
        <p:spPr>
          <a:xfrm>
            <a:off x="6237444" y="2915411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25C5C8C6-3AC6-0ECF-4CE6-326A058E1677}"/>
              </a:ext>
            </a:extLst>
          </p:cNvPr>
          <p:cNvSpPr>
            <a:spLocks noChangeAspect="1"/>
          </p:cNvSpPr>
          <p:nvPr/>
        </p:nvSpPr>
        <p:spPr>
          <a:xfrm>
            <a:off x="5701846" y="2971986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7A5CC91-1760-895C-ED42-D12DC6DA2120}"/>
              </a:ext>
            </a:extLst>
          </p:cNvPr>
          <p:cNvSpPr>
            <a:spLocks noChangeAspect="1"/>
          </p:cNvSpPr>
          <p:nvPr/>
        </p:nvSpPr>
        <p:spPr>
          <a:xfrm>
            <a:off x="5619845" y="2947404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79572E7-6941-5F13-BA18-40A7CF1CEA28}"/>
              </a:ext>
            </a:extLst>
          </p:cNvPr>
          <p:cNvCxnSpPr>
            <a:cxnSpLocks/>
          </p:cNvCxnSpPr>
          <p:nvPr/>
        </p:nvCxnSpPr>
        <p:spPr>
          <a:xfrm>
            <a:off x="5829150" y="3237135"/>
            <a:ext cx="0" cy="1346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6FC8251-E8EC-E432-4619-0B4F63EF1BD2}"/>
              </a:ext>
            </a:extLst>
          </p:cNvPr>
          <p:cNvCxnSpPr>
            <a:cxnSpLocks/>
          </p:cNvCxnSpPr>
          <p:nvPr/>
        </p:nvCxnSpPr>
        <p:spPr>
          <a:xfrm>
            <a:off x="6396347" y="3227510"/>
            <a:ext cx="0" cy="1346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0615FB21-ED49-0236-D3B0-90F7C259C051}"/>
              </a:ext>
            </a:extLst>
          </p:cNvPr>
          <p:cNvSpPr>
            <a:spLocks noChangeAspect="1"/>
          </p:cNvSpPr>
          <p:nvPr/>
        </p:nvSpPr>
        <p:spPr>
          <a:xfrm>
            <a:off x="6270347" y="2657510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319519D-E12B-3C0F-2BC3-B4990A57C0D8}"/>
              </a:ext>
            </a:extLst>
          </p:cNvPr>
          <p:cNvSpPr txBox="1"/>
          <p:nvPr/>
        </p:nvSpPr>
        <p:spPr>
          <a:xfrm>
            <a:off x="6309569" y="3682461"/>
            <a:ext cx="12715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1 best site/slabs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DB27764-EBB8-949E-6056-3942A91DAAFB}"/>
              </a:ext>
            </a:extLst>
          </p:cNvPr>
          <p:cNvSpPr txBox="1"/>
          <p:nvPr/>
        </p:nvSpPr>
        <p:spPr>
          <a:xfrm>
            <a:off x="5331240" y="2365629"/>
            <a:ext cx="18277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*CO + *OH on best sites</a:t>
            </a:r>
          </a:p>
        </p:txBody>
      </p:sp>
      <p:pic>
        <p:nvPicPr>
          <p:cNvPr id="33" name="Picture 32" descr="Chart, bubble chart&#10;&#10;Description automatically generated">
            <a:extLst>
              <a:ext uri="{FF2B5EF4-FFF2-40B4-BE49-F238E27FC236}">
                <a16:creationId xmlns:a16="http://schemas.microsoft.com/office/drawing/2014/main" id="{F1BF99C9-B1D3-A768-F8FA-F96857D78C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263" t="26307" r="21109" b="28616"/>
          <a:stretch/>
        </p:blipFill>
        <p:spPr>
          <a:xfrm>
            <a:off x="2803931" y="4028090"/>
            <a:ext cx="2103461" cy="1622768"/>
          </a:xfrm>
          <a:prstGeom prst="rect">
            <a:avLst/>
          </a:prstGeom>
        </p:spPr>
      </p:pic>
      <p:pic>
        <p:nvPicPr>
          <p:cNvPr id="35" name="Picture 34" descr="Chart, bubble chart&#10;&#10;Description automatically generated">
            <a:extLst>
              <a:ext uri="{FF2B5EF4-FFF2-40B4-BE49-F238E27FC236}">
                <a16:creationId xmlns:a16="http://schemas.microsoft.com/office/drawing/2014/main" id="{4CCF5A82-ED85-9DA0-04F9-40382B6D07A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227" t="26184" r="22179" b="33855"/>
          <a:stretch/>
        </p:blipFill>
        <p:spPr>
          <a:xfrm>
            <a:off x="5110381" y="4028090"/>
            <a:ext cx="2069254" cy="1438583"/>
          </a:xfrm>
          <a:prstGeom prst="rect">
            <a:avLst/>
          </a:prstGeom>
        </p:spPr>
      </p:pic>
      <p:pic>
        <p:nvPicPr>
          <p:cNvPr id="37" name="Picture 36" descr="Chart, bubble chart&#10;&#10;Description automatically generated">
            <a:extLst>
              <a:ext uri="{FF2B5EF4-FFF2-40B4-BE49-F238E27FC236}">
                <a16:creationId xmlns:a16="http://schemas.microsoft.com/office/drawing/2014/main" id="{F1852AAA-8FD1-24B1-6793-BA8C6AB06D3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027" t="26651" r="22345" b="28272"/>
          <a:stretch/>
        </p:blipFill>
        <p:spPr>
          <a:xfrm>
            <a:off x="497481" y="4068654"/>
            <a:ext cx="2103461" cy="1622768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FF62A83B-A956-8360-88E2-23687AA3F2F9}"/>
              </a:ext>
            </a:extLst>
          </p:cNvPr>
          <p:cNvSpPr txBox="1"/>
          <p:nvPr/>
        </p:nvSpPr>
        <p:spPr>
          <a:xfrm>
            <a:off x="666780" y="3682758"/>
            <a:ext cx="10583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17 HEA slabs</a:t>
            </a:r>
          </a:p>
        </p:txBody>
      </p:sp>
      <p:pic>
        <p:nvPicPr>
          <p:cNvPr id="39" name="Picture 38" descr="A picture containing antenna&#10;&#10;Description automatically generated">
            <a:extLst>
              <a:ext uri="{FF2B5EF4-FFF2-40B4-BE49-F238E27FC236}">
                <a16:creationId xmlns:a16="http://schemas.microsoft.com/office/drawing/2014/main" id="{6223B09F-AAC0-9570-DB6D-A57DFCEBB7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1"/>
          <a:stretch/>
        </p:blipFill>
        <p:spPr>
          <a:xfrm>
            <a:off x="745153" y="3368669"/>
            <a:ext cx="1570016" cy="287608"/>
          </a:xfrm>
          <a:prstGeom prst="rect">
            <a:avLst/>
          </a:prstGeom>
        </p:spPr>
      </p:pic>
      <p:sp>
        <p:nvSpPr>
          <p:cNvPr id="40" name="Oval 39">
            <a:extLst>
              <a:ext uri="{FF2B5EF4-FFF2-40B4-BE49-F238E27FC236}">
                <a16:creationId xmlns:a16="http://schemas.microsoft.com/office/drawing/2014/main" id="{3D1CF660-735D-8B7F-EA1E-E8169E232B66}"/>
              </a:ext>
            </a:extLst>
          </p:cNvPr>
          <p:cNvSpPr>
            <a:spLocks noChangeAspect="1"/>
          </p:cNvSpPr>
          <p:nvPr/>
        </p:nvSpPr>
        <p:spPr>
          <a:xfrm>
            <a:off x="1649524" y="2921901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017B3D80-37BB-25C4-F725-9445F70F675E}"/>
              </a:ext>
            </a:extLst>
          </p:cNvPr>
          <p:cNvSpPr>
            <a:spLocks noChangeAspect="1"/>
          </p:cNvSpPr>
          <p:nvPr/>
        </p:nvSpPr>
        <p:spPr>
          <a:xfrm>
            <a:off x="1437776" y="2797501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4618B846-4C3B-98FA-3F35-A571972F19A7}"/>
              </a:ext>
            </a:extLst>
          </p:cNvPr>
          <p:cNvSpPr>
            <a:spLocks noChangeAspect="1"/>
          </p:cNvSpPr>
          <p:nvPr/>
        </p:nvSpPr>
        <p:spPr>
          <a:xfrm>
            <a:off x="1603651" y="2706244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65C59B0-355F-C017-AD4E-0CB5165C3EB2}"/>
              </a:ext>
            </a:extLst>
          </p:cNvPr>
          <p:cNvCxnSpPr>
            <a:cxnSpLocks/>
          </p:cNvCxnSpPr>
          <p:nvPr/>
        </p:nvCxnSpPr>
        <p:spPr>
          <a:xfrm>
            <a:off x="1250755" y="3243625"/>
            <a:ext cx="0" cy="1346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386DCF99-A2C6-632A-4F77-35BE877247D3}"/>
              </a:ext>
            </a:extLst>
          </p:cNvPr>
          <p:cNvCxnSpPr>
            <a:cxnSpLocks/>
          </p:cNvCxnSpPr>
          <p:nvPr/>
        </p:nvCxnSpPr>
        <p:spPr>
          <a:xfrm>
            <a:off x="1808427" y="3234000"/>
            <a:ext cx="0" cy="1346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Oval 44">
            <a:extLst>
              <a:ext uri="{FF2B5EF4-FFF2-40B4-BE49-F238E27FC236}">
                <a16:creationId xmlns:a16="http://schemas.microsoft.com/office/drawing/2014/main" id="{07DC1DBE-E8E0-2C8F-88D6-C25F816F5C55}"/>
              </a:ext>
            </a:extLst>
          </p:cNvPr>
          <p:cNvSpPr>
            <a:spLocks noChangeAspect="1"/>
          </p:cNvSpPr>
          <p:nvPr/>
        </p:nvSpPr>
        <p:spPr>
          <a:xfrm>
            <a:off x="1928830" y="2806120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D80D76D-1726-B46C-8638-D0EE47E07BB0}"/>
              </a:ext>
            </a:extLst>
          </p:cNvPr>
          <p:cNvSpPr txBox="1"/>
          <p:nvPr/>
        </p:nvSpPr>
        <p:spPr>
          <a:xfrm>
            <a:off x="1627526" y="3683979"/>
            <a:ext cx="10070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6 sites/slabs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011AED6-7878-1D13-9331-AB64ED87CAAA}"/>
              </a:ext>
            </a:extLst>
          </p:cNvPr>
          <p:cNvSpPr txBox="1"/>
          <p:nvPr/>
        </p:nvSpPr>
        <p:spPr>
          <a:xfrm>
            <a:off x="713635" y="2365629"/>
            <a:ext cx="18004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*COOH + *H on all sites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50E9098-C749-86AE-408E-61B6B0AF9691}"/>
              </a:ext>
            </a:extLst>
          </p:cNvPr>
          <p:cNvSpPr txBox="1"/>
          <p:nvPr/>
        </p:nvSpPr>
        <p:spPr>
          <a:xfrm>
            <a:off x="660618" y="3921315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5 pure metals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EB7BCF3-74D3-5DEC-63D7-EAA3B93AF0BD}"/>
              </a:ext>
            </a:extLst>
          </p:cNvPr>
          <p:cNvSpPr txBox="1"/>
          <p:nvPr/>
        </p:nvSpPr>
        <p:spPr>
          <a:xfrm>
            <a:off x="1570239" y="3344464"/>
            <a:ext cx="55656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/>
              <a:t>On-top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815842A-8FFC-1CB7-6881-E362867C54F4}"/>
              </a:ext>
            </a:extLst>
          </p:cNvPr>
          <p:cNvSpPr txBox="1"/>
          <p:nvPr/>
        </p:nvSpPr>
        <p:spPr>
          <a:xfrm>
            <a:off x="3895035" y="3341576"/>
            <a:ext cx="55656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/>
              <a:t>On-top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B5D2421-8E5A-5E10-4073-F569673907D2}"/>
              </a:ext>
            </a:extLst>
          </p:cNvPr>
          <p:cNvSpPr txBox="1"/>
          <p:nvPr/>
        </p:nvSpPr>
        <p:spPr>
          <a:xfrm>
            <a:off x="5549564" y="3347893"/>
            <a:ext cx="55656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/>
              <a:t>On-top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6994B11-3115-F930-F1EB-1885D11A12E7}"/>
              </a:ext>
            </a:extLst>
          </p:cNvPr>
          <p:cNvSpPr txBox="1"/>
          <p:nvPr/>
        </p:nvSpPr>
        <p:spPr>
          <a:xfrm>
            <a:off x="3326533" y="3348963"/>
            <a:ext cx="55656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/>
              <a:t>On-top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0A008C2-9B4D-38A5-8B9B-6DCB6EE1D3E9}"/>
              </a:ext>
            </a:extLst>
          </p:cNvPr>
          <p:cNvSpPr txBox="1"/>
          <p:nvPr/>
        </p:nvSpPr>
        <p:spPr>
          <a:xfrm>
            <a:off x="6118065" y="3357124"/>
            <a:ext cx="55656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/>
              <a:t>On-top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B26AF387-8CE1-5088-C52B-3E48246A6FA5}"/>
              </a:ext>
            </a:extLst>
          </p:cNvPr>
          <p:cNvSpPr>
            <a:spLocks noChangeAspect="1"/>
          </p:cNvSpPr>
          <p:nvPr/>
        </p:nvSpPr>
        <p:spPr>
          <a:xfrm>
            <a:off x="1194076" y="3144394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8A0E868-3883-E382-6ADA-1378A62B408F}"/>
              </a:ext>
            </a:extLst>
          </p:cNvPr>
          <p:cNvSpPr txBox="1"/>
          <p:nvPr/>
        </p:nvSpPr>
        <p:spPr>
          <a:xfrm>
            <a:off x="857832" y="3344464"/>
            <a:ext cx="76174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/>
              <a:t>Hollow-site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93A696CC-F25D-B2F3-CF59-82BC5468A2CA}"/>
              </a:ext>
            </a:extLst>
          </p:cNvPr>
          <p:cNvSpPr txBox="1"/>
          <p:nvPr/>
        </p:nvSpPr>
        <p:spPr>
          <a:xfrm>
            <a:off x="7898576" y="3625900"/>
            <a:ext cx="10583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17 HEA slabs</a:t>
            </a:r>
          </a:p>
        </p:txBody>
      </p:sp>
      <p:pic>
        <p:nvPicPr>
          <p:cNvPr id="58" name="Picture 57" descr="A picture containing antenna&#10;&#10;Description automatically generated">
            <a:extLst>
              <a:ext uri="{FF2B5EF4-FFF2-40B4-BE49-F238E27FC236}">
                <a16:creationId xmlns:a16="http://schemas.microsoft.com/office/drawing/2014/main" id="{F418359C-BE9D-D3F6-7449-AC0DB139A3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1"/>
          <a:stretch/>
        </p:blipFill>
        <p:spPr>
          <a:xfrm>
            <a:off x="7649346" y="3370018"/>
            <a:ext cx="1570016" cy="287608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1E0867F7-9CD8-77E3-88C2-C52D759FAC95}"/>
              </a:ext>
            </a:extLst>
          </p:cNvPr>
          <p:cNvSpPr txBox="1"/>
          <p:nvPr/>
        </p:nvSpPr>
        <p:spPr>
          <a:xfrm>
            <a:off x="8107181" y="2923221"/>
            <a:ext cx="6543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600" dirty="0"/>
              <a:t>Slabs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27B4846C-83E2-EB55-4B8B-D2C0FAD18744}"/>
              </a:ext>
            </a:extLst>
          </p:cNvPr>
          <p:cNvSpPr txBox="1"/>
          <p:nvPr/>
        </p:nvSpPr>
        <p:spPr>
          <a:xfrm>
            <a:off x="7895390" y="3813521"/>
            <a:ext cx="11416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100 HEA slabs</a:t>
            </a:r>
          </a:p>
        </p:txBody>
      </p:sp>
      <p:pic>
        <p:nvPicPr>
          <p:cNvPr id="73" name="Picture 72" descr="A picture containing antenna&#10;&#10;Description automatically generated">
            <a:extLst>
              <a:ext uri="{FF2B5EF4-FFF2-40B4-BE49-F238E27FC236}">
                <a16:creationId xmlns:a16="http://schemas.microsoft.com/office/drawing/2014/main" id="{A01EEC76-9585-E312-C1EF-6ECB0FAB9D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1"/>
          <a:stretch/>
        </p:blipFill>
        <p:spPr>
          <a:xfrm>
            <a:off x="9955795" y="3370018"/>
            <a:ext cx="1570016" cy="287608"/>
          </a:xfrm>
          <a:prstGeom prst="rect">
            <a:avLst/>
          </a:prstGeom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C6E0AA09-41B7-8E27-A110-CA5B19157295}"/>
              </a:ext>
            </a:extLst>
          </p:cNvPr>
          <p:cNvSpPr txBox="1"/>
          <p:nvPr/>
        </p:nvSpPr>
        <p:spPr>
          <a:xfrm>
            <a:off x="10413630" y="2923221"/>
            <a:ext cx="6543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600" dirty="0"/>
              <a:t>Slabs</a:t>
            </a:r>
          </a:p>
        </p:txBody>
      </p:sp>
      <p:pic>
        <p:nvPicPr>
          <p:cNvPr id="78" name="Picture 77" descr="Chart, bubble chart&#10;&#10;Description automatically generated">
            <a:extLst>
              <a:ext uri="{FF2B5EF4-FFF2-40B4-BE49-F238E27FC236}">
                <a16:creationId xmlns:a16="http://schemas.microsoft.com/office/drawing/2014/main" id="{2B9A2CF1-EFEE-3235-56FC-DC9C69B7CF1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3356" t="26889" r="22197" b="30417"/>
          <a:stretch/>
        </p:blipFill>
        <p:spPr>
          <a:xfrm>
            <a:off x="7382624" y="4009390"/>
            <a:ext cx="2103461" cy="151745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DD591CD-99CE-937D-D188-B6053B1717C4}"/>
              </a:ext>
            </a:extLst>
          </p:cNvPr>
          <p:cNvSpPr txBox="1"/>
          <p:nvPr/>
        </p:nvSpPr>
        <p:spPr>
          <a:xfrm>
            <a:off x="2987956" y="3889590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5 pure metals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B6B7A70-8CA3-9935-5FBD-FC74083EBFB6}"/>
              </a:ext>
            </a:extLst>
          </p:cNvPr>
          <p:cNvSpPr txBox="1"/>
          <p:nvPr/>
        </p:nvSpPr>
        <p:spPr>
          <a:xfrm>
            <a:off x="5265748" y="3885414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5 pure metals</a:t>
            </a:r>
          </a:p>
        </p:txBody>
      </p:sp>
      <p:pic>
        <p:nvPicPr>
          <p:cNvPr id="28" name="Picture 27" descr="Bubble chart&#10;&#10;Description automatically generated">
            <a:extLst>
              <a:ext uri="{FF2B5EF4-FFF2-40B4-BE49-F238E27FC236}">
                <a16:creationId xmlns:a16="http://schemas.microsoft.com/office/drawing/2014/main" id="{FA526EED-E67E-0BFD-A4B5-021AA0A9298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7759" t="23254" r="20239" b="30017"/>
          <a:stretch/>
        </p:blipFill>
        <p:spPr>
          <a:xfrm>
            <a:off x="9800404" y="4023913"/>
            <a:ext cx="1844749" cy="1514018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30F36786-DD86-CBBF-15E5-1C375756DFAA}"/>
              </a:ext>
            </a:extLst>
          </p:cNvPr>
          <p:cNvSpPr txBox="1"/>
          <p:nvPr/>
        </p:nvSpPr>
        <p:spPr>
          <a:xfrm>
            <a:off x="10151948" y="3702270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5 pure metals</a:t>
            </a:r>
          </a:p>
        </p:txBody>
      </p:sp>
    </p:spTree>
    <p:extLst>
      <p:ext uri="{BB962C8B-B14F-4D97-AF65-F5344CB8AC3E}">
        <p14:creationId xmlns:p14="http://schemas.microsoft.com/office/powerpoint/2010/main" val="77537575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68F16-3D67-D4A2-0CCC-F1FF58C66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Storage of extra stuff from the slideshow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B59F82-9BD6-9812-2E33-DB325F1242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26.04.2023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4D11DB-F750-9925-4C67-3796AAC19C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39</a:t>
            </a:fld>
            <a:endParaRPr lang="da-DK" dirty="0"/>
          </a:p>
        </p:txBody>
      </p:sp>
      <p:pic>
        <p:nvPicPr>
          <p:cNvPr id="6" name="Picture 5" descr="Chart, bar chart&#10;&#10;Description automatically generated">
            <a:extLst>
              <a:ext uri="{FF2B5EF4-FFF2-40B4-BE49-F238E27FC236}">
                <a16:creationId xmlns:a16="http://schemas.microsoft.com/office/drawing/2014/main" id="{97B94974-D955-8F8B-D11F-0911406A0B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5786" y="4761859"/>
            <a:ext cx="2483452" cy="1546836"/>
          </a:xfrm>
          <a:prstGeom prst="rect">
            <a:avLst/>
          </a:prstGeom>
        </p:spPr>
      </p:pic>
      <p:pic>
        <p:nvPicPr>
          <p:cNvPr id="7" name="Graphic 6" descr="Leaky Tap with solid fill">
            <a:extLst>
              <a:ext uri="{FF2B5EF4-FFF2-40B4-BE49-F238E27FC236}">
                <a16:creationId xmlns:a16="http://schemas.microsoft.com/office/drawing/2014/main" id="{B8E884FC-B02D-BD72-7FC4-EDBE722294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32710" y="5780086"/>
            <a:ext cx="914400" cy="914400"/>
          </a:xfrm>
          <a:prstGeom prst="rect">
            <a:avLst/>
          </a:prstGeom>
        </p:spPr>
      </p:pic>
      <p:pic>
        <p:nvPicPr>
          <p:cNvPr id="8" name="Graphic 7" descr="Lightbulb with solid fill">
            <a:extLst>
              <a:ext uri="{FF2B5EF4-FFF2-40B4-BE49-F238E27FC236}">
                <a16:creationId xmlns:a16="http://schemas.microsoft.com/office/drawing/2014/main" id="{77C95744-9250-F48B-B021-9DB0B28CE32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71126" y="5645271"/>
            <a:ext cx="914400" cy="914400"/>
          </a:xfrm>
          <a:prstGeom prst="rect">
            <a:avLst/>
          </a:prstGeom>
        </p:spPr>
      </p:pic>
      <p:pic>
        <p:nvPicPr>
          <p:cNvPr id="9" name="Graphic 8" descr="Lightning bolt with solid fill">
            <a:extLst>
              <a:ext uri="{FF2B5EF4-FFF2-40B4-BE49-F238E27FC236}">
                <a16:creationId xmlns:a16="http://schemas.microsoft.com/office/drawing/2014/main" id="{D69E16F7-D2CB-3100-33CB-98A98738963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247110" y="5761036"/>
            <a:ext cx="914400" cy="914400"/>
          </a:xfrm>
          <a:prstGeom prst="rect">
            <a:avLst/>
          </a:prstGeom>
        </p:spPr>
      </p:pic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650ECA7-4004-6CE2-54DE-679C585A249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96969" y="1951762"/>
            <a:ext cx="2864284" cy="2524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562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0D343CC5-4A84-F1F9-3F99-93C14E7B96C1}"/>
              </a:ext>
            </a:extLst>
          </p:cNvPr>
          <p:cNvSpPr/>
          <p:nvPr/>
        </p:nvSpPr>
        <p:spPr>
          <a:xfrm>
            <a:off x="3359218" y="2771434"/>
            <a:ext cx="1126156" cy="2534330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097C8C-230C-3349-1FCD-AF0189B8E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620714"/>
            <a:ext cx="2139712" cy="386150"/>
          </a:xfrm>
        </p:spPr>
        <p:txBody>
          <a:bodyPr/>
          <a:lstStyle/>
          <a:p>
            <a:r>
              <a:rPr lang="en-GB" dirty="0"/>
              <a:t>Power-to-X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41D2425-CDE2-E1DB-29C8-6436B482B9AE}"/>
              </a:ext>
            </a:extLst>
          </p:cNvPr>
          <p:cNvSpPr/>
          <p:nvPr/>
        </p:nvSpPr>
        <p:spPr>
          <a:xfrm>
            <a:off x="676275" y="1623454"/>
            <a:ext cx="4266428" cy="386150"/>
          </a:xfrm>
          <a:prstGeom prst="roundRect">
            <a:avLst>
              <a:gd name="adj" fmla="val 24010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C7D630-CEB2-2374-63C8-4E6F2A8F9A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9045" y="1685411"/>
            <a:ext cx="2020887" cy="336550"/>
          </a:xfrm>
          <a:noFill/>
        </p:spPr>
        <p:txBody>
          <a:bodyPr/>
          <a:lstStyle/>
          <a:p>
            <a:pPr marL="0" indent="0" algn="ctr">
              <a:buNone/>
            </a:pPr>
            <a:r>
              <a:rPr lang="en-GB" sz="2000" dirty="0"/>
              <a:t>Energy sources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0C1C69-1194-6473-354D-411DFC0D12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26.04.2023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7F07E8-C950-2626-D019-A426D8F3B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4</a:t>
            </a:fld>
            <a:endParaRPr lang="da-DK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D7CD061D-6CB0-310A-56B3-6991D05CDDFB}"/>
              </a:ext>
            </a:extLst>
          </p:cNvPr>
          <p:cNvSpPr/>
          <p:nvPr/>
        </p:nvSpPr>
        <p:spPr>
          <a:xfrm>
            <a:off x="2985195" y="2185473"/>
            <a:ext cx="1881574" cy="35697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1617B588-F0CE-6D18-31F7-15B87B6EFBF1}"/>
              </a:ext>
            </a:extLst>
          </p:cNvPr>
          <p:cNvSpPr/>
          <p:nvPr/>
        </p:nvSpPr>
        <p:spPr>
          <a:xfrm>
            <a:off x="777445" y="2175815"/>
            <a:ext cx="1881574" cy="35697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7B0A10-733F-9D4E-0E20-72150F2B87CB}"/>
              </a:ext>
            </a:extLst>
          </p:cNvPr>
          <p:cNvSpPr txBox="1"/>
          <p:nvPr/>
        </p:nvSpPr>
        <p:spPr>
          <a:xfrm>
            <a:off x="707789" y="2186438"/>
            <a:ext cx="2020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Non-renewable:</a:t>
            </a:r>
          </a:p>
        </p:txBody>
      </p:sp>
      <p:pic>
        <p:nvPicPr>
          <p:cNvPr id="12" name="Graphic 11" descr="Solar Panels with solid fill">
            <a:extLst>
              <a:ext uri="{FF2B5EF4-FFF2-40B4-BE49-F238E27FC236}">
                <a16:creationId xmlns:a16="http://schemas.microsoft.com/office/drawing/2014/main" id="{58E6511D-188D-D669-F4DC-33B91BE29F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34287" y="2771434"/>
            <a:ext cx="914400" cy="914400"/>
          </a:xfrm>
          <a:prstGeom prst="rect">
            <a:avLst/>
          </a:prstGeom>
        </p:spPr>
      </p:pic>
      <p:pic>
        <p:nvPicPr>
          <p:cNvPr id="14" name="Graphic 13" descr="Hydropower with solid fill">
            <a:extLst>
              <a:ext uri="{FF2B5EF4-FFF2-40B4-BE49-F238E27FC236}">
                <a16:creationId xmlns:a16="http://schemas.microsoft.com/office/drawing/2014/main" id="{76E33A48-6D26-DF3D-16AA-6764F6900D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34287" y="5371664"/>
            <a:ext cx="914400" cy="914400"/>
          </a:xfrm>
          <a:prstGeom prst="rect">
            <a:avLst/>
          </a:prstGeom>
        </p:spPr>
      </p:pic>
      <p:pic>
        <p:nvPicPr>
          <p:cNvPr id="18" name="Graphic 17" descr="Wind Turbines with solid fill">
            <a:extLst>
              <a:ext uri="{FF2B5EF4-FFF2-40B4-BE49-F238E27FC236}">
                <a16:creationId xmlns:a16="http://schemas.microsoft.com/office/drawing/2014/main" id="{60E66DB7-B8C2-1030-F747-54F3189C7E9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434287" y="4071549"/>
            <a:ext cx="914400" cy="914400"/>
          </a:xfrm>
          <a:prstGeom prst="rect">
            <a:avLst/>
          </a:prstGeom>
        </p:spPr>
      </p:pic>
      <p:pic>
        <p:nvPicPr>
          <p:cNvPr id="22" name="Graphic 21" descr="Oil Barrel with solid fill">
            <a:extLst>
              <a:ext uri="{FF2B5EF4-FFF2-40B4-BE49-F238E27FC236}">
                <a16:creationId xmlns:a16="http://schemas.microsoft.com/office/drawing/2014/main" id="{0F9E0DDB-37AE-2B26-509D-1756FA00C85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240701" y="2771434"/>
            <a:ext cx="914400" cy="914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5E48D38-7E9E-DCAA-61E8-A6C6AEF5EFB2}"/>
              </a:ext>
            </a:extLst>
          </p:cNvPr>
          <p:cNvSpPr txBox="1"/>
          <p:nvPr/>
        </p:nvSpPr>
        <p:spPr>
          <a:xfrm>
            <a:off x="3244689" y="2186438"/>
            <a:ext cx="1350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Renewable:</a:t>
            </a:r>
          </a:p>
        </p:txBody>
      </p:sp>
      <p:pic>
        <p:nvPicPr>
          <p:cNvPr id="24" name="Graphic 23" descr="Labour with solid fill">
            <a:extLst>
              <a:ext uri="{FF2B5EF4-FFF2-40B4-BE49-F238E27FC236}">
                <a16:creationId xmlns:a16="http://schemas.microsoft.com/office/drawing/2014/main" id="{B1BFFC74-2CDA-7F83-B063-274349E7628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240701" y="4071549"/>
            <a:ext cx="914400" cy="914400"/>
          </a:xfrm>
          <a:prstGeom prst="rect">
            <a:avLst/>
          </a:prstGeom>
        </p:spPr>
      </p:pic>
      <p:pic>
        <p:nvPicPr>
          <p:cNvPr id="60" name="Graphic 59" descr="Power Plant with solid fill">
            <a:extLst>
              <a:ext uri="{FF2B5EF4-FFF2-40B4-BE49-F238E27FC236}">
                <a16:creationId xmlns:a16="http://schemas.microsoft.com/office/drawing/2014/main" id="{78A9D2F2-0BD3-63C4-670B-41369042606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240701" y="5371664"/>
            <a:ext cx="914400" cy="914400"/>
          </a:xfrm>
          <a:prstGeom prst="rect">
            <a:avLst/>
          </a:prstGeom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F66CD088-00BF-1447-4FF5-23E944FF85B7}"/>
              </a:ext>
            </a:extLst>
          </p:cNvPr>
          <p:cNvSpPr txBox="1"/>
          <p:nvPr/>
        </p:nvSpPr>
        <p:spPr>
          <a:xfrm>
            <a:off x="1472710" y="3657422"/>
            <a:ext cx="3722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b="1" dirty="0"/>
              <a:t>Oil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4D721EC-2BE5-92CE-CE4F-5A6B8A64638A}"/>
              </a:ext>
            </a:extLst>
          </p:cNvPr>
          <p:cNvSpPr txBox="1"/>
          <p:nvPr/>
        </p:nvSpPr>
        <p:spPr>
          <a:xfrm>
            <a:off x="1421414" y="4985949"/>
            <a:ext cx="4748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b="1" dirty="0"/>
              <a:t>Coal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A15DDD8B-907F-9796-A7BE-C5DE3C4CF17B}"/>
              </a:ext>
            </a:extLst>
          </p:cNvPr>
          <p:cNvSpPr txBox="1"/>
          <p:nvPr/>
        </p:nvSpPr>
        <p:spPr>
          <a:xfrm>
            <a:off x="1310005" y="6342778"/>
            <a:ext cx="69762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b="1" dirty="0"/>
              <a:t>Nuclear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C4460D35-1714-4562-E855-8F1F67E1DF46}"/>
              </a:ext>
            </a:extLst>
          </p:cNvPr>
          <p:cNvSpPr txBox="1"/>
          <p:nvPr/>
        </p:nvSpPr>
        <p:spPr>
          <a:xfrm>
            <a:off x="3659156" y="3699733"/>
            <a:ext cx="52129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b="1" dirty="0"/>
              <a:t>Solar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E2A1BD38-6D62-9003-82BA-B55E212934A3}"/>
              </a:ext>
            </a:extLst>
          </p:cNvPr>
          <p:cNvSpPr txBox="1"/>
          <p:nvPr/>
        </p:nvSpPr>
        <p:spPr>
          <a:xfrm>
            <a:off x="3657553" y="5051848"/>
            <a:ext cx="52290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50" b="1" dirty="0"/>
              <a:t>Wind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4F63E5E-6054-4C8B-FF84-AB56541659BC}"/>
              </a:ext>
            </a:extLst>
          </p:cNvPr>
          <p:cNvSpPr txBox="1"/>
          <p:nvPr/>
        </p:nvSpPr>
        <p:spPr>
          <a:xfrm>
            <a:off x="3591053" y="6344510"/>
            <a:ext cx="57740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50" b="1" dirty="0"/>
              <a:t>Hydro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9FC9651-BA5D-B400-68B0-573437D349FA}"/>
              </a:ext>
            </a:extLst>
          </p:cNvPr>
          <p:cNvSpPr txBox="1"/>
          <p:nvPr/>
        </p:nvSpPr>
        <p:spPr>
          <a:xfrm>
            <a:off x="4774129" y="2718317"/>
            <a:ext cx="16848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400" b="1" dirty="0"/>
              <a:t>Varying supply based on weather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3AF28C3-8BE2-D6A1-E11E-C5BE743FE2FA}"/>
              </a:ext>
            </a:extLst>
          </p:cNvPr>
          <p:cNvCxnSpPr>
            <a:cxnSpLocks/>
            <a:stCxn id="13" idx="1"/>
          </p:cNvCxnSpPr>
          <p:nvPr/>
        </p:nvCxnSpPr>
        <p:spPr>
          <a:xfrm flipH="1">
            <a:off x="4594922" y="2979927"/>
            <a:ext cx="179207" cy="1386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 descr="A picture containing chart&#10;&#10;Description automatically generated">
            <a:extLst>
              <a:ext uri="{FF2B5EF4-FFF2-40B4-BE49-F238E27FC236}">
                <a16:creationId xmlns:a16="http://schemas.microsoft.com/office/drawing/2014/main" id="{76AA72B5-0B79-0ED7-E23E-E5A9E85D922B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451" t="4542" r="52457" b="2235"/>
          <a:stretch/>
        </p:blipFill>
        <p:spPr>
          <a:xfrm>
            <a:off x="4731609" y="4148628"/>
            <a:ext cx="1603375" cy="863600"/>
          </a:xfrm>
          <a:prstGeom prst="rect">
            <a:avLst/>
          </a:prstGeom>
        </p:spPr>
      </p:pic>
      <p:pic>
        <p:nvPicPr>
          <p:cNvPr id="29" name="Picture 28" descr="A picture containing chart&#10;&#10;Description automatically generated">
            <a:extLst>
              <a:ext uri="{FF2B5EF4-FFF2-40B4-BE49-F238E27FC236}">
                <a16:creationId xmlns:a16="http://schemas.microsoft.com/office/drawing/2014/main" id="{7EE85D03-81C4-D876-6D6F-7F037DD6EAE9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52275" t="4020" r="744" b="3245"/>
          <a:stretch/>
        </p:blipFill>
        <p:spPr>
          <a:xfrm>
            <a:off x="4751441" y="2913738"/>
            <a:ext cx="1608083" cy="863600"/>
          </a:xfrm>
          <a:prstGeom prst="rect">
            <a:avLst/>
          </a:prstGeom>
        </p:spPr>
      </p:pic>
      <p:pic>
        <p:nvPicPr>
          <p:cNvPr id="31" name="Picture 30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C6F2FBF9-1563-48CC-5288-ADBBFA6523F5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l="3997" t="16951" r="49825" b="59493"/>
          <a:stretch/>
        </p:blipFill>
        <p:spPr>
          <a:xfrm>
            <a:off x="8444345" y="2905767"/>
            <a:ext cx="1874589" cy="2070624"/>
          </a:xfrm>
          <a:prstGeom prst="rect">
            <a:avLst/>
          </a:prstGeom>
        </p:spPr>
      </p:pic>
      <p:pic>
        <p:nvPicPr>
          <p:cNvPr id="23" name="Picture 22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BA8E497F-6EF2-6305-A61C-640778742537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l="3716" t="40500" r="48898" b="34270"/>
          <a:stretch/>
        </p:blipFill>
        <p:spPr>
          <a:xfrm>
            <a:off x="6648279" y="2904586"/>
            <a:ext cx="1796066" cy="2070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271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/>
      <p:bldP spid="13" grpId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C64886-0BDC-AEC7-9AD9-0F9E56AB2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Reaction pathways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428938-E4AB-89F9-95E0-A21D206017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26.04.2023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3DDAAE-1403-B570-A3CC-A6E49CCE4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40</a:t>
            </a:fld>
            <a:endParaRPr lang="da-DK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F8007E-B5CF-A909-6BD2-3105ADB3A9CC}"/>
              </a:ext>
            </a:extLst>
          </p:cNvPr>
          <p:cNvSpPr txBox="1"/>
          <p:nvPr/>
        </p:nvSpPr>
        <p:spPr>
          <a:xfrm>
            <a:off x="504825" y="1301234"/>
            <a:ext cx="2483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b="1" dirty="0"/>
              <a:t>Favourable reactions</a:t>
            </a:r>
            <a:r>
              <a:rPr lang="da-DK" dirty="0"/>
              <a:t>:</a:t>
            </a:r>
          </a:p>
        </p:txBody>
      </p:sp>
      <p:pic>
        <p:nvPicPr>
          <p:cNvPr id="7" name="Picture 6" descr="Diagram&#10;&#10;Description automatically generated with low confidence">
            <a:extLst>
              <a:ext uri="{FF2B5EF4-FFF2-40B4-BE49-F238E27FC236}">
                <a16:creationId xmlns:a16="http://schemas.microsoft.com/office/drawing/2014/main" id="{8A5C5497-107C-3FB3-F5BF-47C86738C4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3017" y="1399572"/>
            <a:ext cx="3835400" cy="88900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D843095-FFC6-EA14-7A27-DAF21A224141}"/>
              </a:ext>
            </a:extLst>
          </p:cNvPr>
          <p:cNvCxnSpPr>
            <a:cxnSpLocks/>
          </p:cNvCxnSpPr>
          <p:nvPr/>
        </p:nvCxnSpPr>
        <p:spPr>
          <a:xfrm>
            <a:off x="826639" y="2960016"/>
            <a:ext cx="1979629" cy="0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A1A616D-DB25-0DBA-E5F6-541CD7F6E041}"/>
              </a:ext>
            </a:extLst>
          </p:cNvPr>
          <p:cNvCxnSpPr>
            <a:cxnSpLocks/>
          </p:cNvCxnSpPr>
          <p:nvPr/>
        </p:nvCxnSpPr>
        <p:spPr>
          <a:xfrm flipV="1">
            <a:off x="1065841" y="2960015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AEEB830-C118-DBFA-AEED-457AA88D8A8F}"/>
              </a:ext>
            </a:extLst>
          </p:cNvPr>
          <p:cNvCxnSpPr>
            <a:cxnSpLocks/>
          </p:cNvCxnSpPr>
          <p:nvPr/>
        </p:nvCxnSpPr>
        <p:spPr>
          <a:xfrm flipV="1">
            <a:off x="1510862" y="2960015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505F463-19B8-08E0-A1BB-CDFF47B0F786}"/>
              </a:ext>
            </a:extLst>
          </p:cNvPr>
          <p:cNvCxnSpPr>
            <a:cxnSpLocks/>
          </p:cNvCxnSpPr>
          <p:nvPr/>
        </p:nvCxnSpPr>
        <p:spPr>
          <a:xfrm flipV="1">
            <a:off x="1951568" y="2960016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B1490F5-1B7E-C0FC-C7A6-421810C6256D}"/>
              </a:ext>
            </a:extLst>
          </p:cNvPr>
          <p:cNvCxnSpPr>
            <a:cxnSpLocks/>
          </p:cNvCxnSpPr>
          <p:nvPr/>
        </p:nvCxnSpPr>
        <p:spPr>
          <a:xfrm flipV="1">
            <a:off x="2397772" y="2960016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1BD02F5-A044-71B3-C142-EAA55C96B65B}"/>
              </a:ext>
            </a:extLst>
          </p:cNvPr>
          <p:cNvCxnSpPr>
            <a:cxnSpLocks/>
          </p:cNvCxnSpPr>
          <p:nvPr/>
        </p:nvCxnSpPr>
        <p:spPr>
          <a:xfrm>
            <a:off x="826639" y="3985181"/>
            <a:ext cx="1979629" cy="0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C2C4B4B-6A12-8B88-2F51-B2E7F4FFF5BE}"/>
              </a:ext>
            </a:extLst>
          </p:cNvPr>
          <p:cNvCxnSpPr>
            <a:cxnSpLocks/>
          </p:cNvCxnSpPr>
          <p:nvPr/>
        </p:nvCxnSpPr>
        <p:spPr>
          <a:xfrm flipV="1">
            <a:off x="1065841" y="3985180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17FBF22-DED0-917F-C254-5C2EF076E125}"/>
              </a:ext>
            </a:extLst>
          </p:cNvPr>
          <p:cNvCxnSpPr>
            <a:cxnSpLocks/>
          </p:cNvCxnSpPr>
          <p:nvPr/>
        </p:nvCxnSpPr>
        <p:spPr>
          <a:xfrm flipV="1">
            <a:off x="1510862" y="3985180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2046FAC-654A-8A52-B0F4-73708EC8BE9E}"/>
              </a:ext>
            </a:extLst>
          </p:cNvPr>
          <p:cNvCxnSpPr>
            <a:cxnSpLocks/>
          </p:cNvCxnSpPr>
          <p:nvPr/>
        </p:nvCxnSpPr>
        <p:spPr>
          <a:xfrm flipV="1">
            <a:off x="1951568" y="3985181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EC37275-A269-1305-EE1F-2D1E1075562C}"/>
              </a:ext>
            </a:extLst>
          </p:cNvPr>
          <p:cNvCxnSpPr>
            <a:cxnSpLocks/>
          </p:cNvCxnSpPr>
          <p:nvPr/>
        </p:nvCxnSpPr>
        <p:spPr>
          <a:xfrm flipV="1">
            <a:off x="2397772" y="3985181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ED7CDE8-2ED0-938A-B649-C3E9EEE69CC8}"/>
              </a:ext>
            </a:extLst>
          </p:cNvPr>
          <p:cNvCxnSpPr>
            <a:cxnSpLocks/>
          </p:cNvCxnSpPr>
          <p:nvPr/>
        </p:nvCxnSpPr>
        <p:spPr>
          <a:xfrm>
            <a:off x="826639" y="5000130"/>
            <a:ext cx="1979629" cy="0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69352C6-9826-5A1C-1AA1-ECFA7822FE8C}"/>
              </a:ext>
            </a:extLst>
          </p:cNvPr>
          <p:cNvCxnSpPr>
            <a:cxnSpLocks/>
          </p:cNvCxnSpPr>
          <p:nvPr/>
        </p:nvCxnSpPr>
        <p:spPr>
          <a:xfrm flipV="1">
            <a:off x="1065841" y="5000129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819313D-5521-6E52-7B5A-13E2AF096916}"/>
              </a:ext>
            </a:extLst>
          </p:cNvPr>
          <p:cNvCxnSpPr>
            <a:cxnSpLocks/>
          </p:cNvCxnSpPr>
          <p:nvPr/>
        </p:nvCxnSpPr>
        <p:spPr>
          <a:xfrm flipV="1">
            <a:off x="1510862" y="5000129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AA29B59-1ABC-D3C4-F5F6-B2BFD416CF2E}"/>
              </a:ext>
            </a:extLst>
          </p:cNvPr>
          <p:cNvCxnSpPr>
            <a:cxnSpLocks/>
          </p:cNvCxnSpPr>
          <p:nvPr/>
        </p:nvCxnSpPr>
        <p:spPr>
          <a:xfrm flipV="1">
            <a:off x="1951568" y="5000130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EC0D853-4F0D-C7AF-8DBA-E292E9777E1C}"/>
              </a:ext>
            </a:extLst>
          </p:cNvPr>
          <p:cNvCxnSpPr>
            <a:cxnSpLocks/>
          </p:cNvCxnSpPr>
          <p:nvPr/>
        </p:nvCxnSpPr>
        <p:spPr>
          <a:xfrm flipV="1">
            <a:off x="2397772" y="5000130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7EC50A7-991D-5A6B-CDDE-D0212AB9A5D3}"/>
              </a:ext>
            </a:extLst>
          </p:cNvPr>
          <p:cNvSpPr txBox="1"/>
          <p:nvPr/>
        </p:nvSpPr>
        <p:spPr>
          <a:xfrm>
            <a:off x="1737996" y="2420544"/>
            <a:ext cx="2712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C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3584054-1FDF-CD1F-E3F5-4D8337F6456C}"/>
              </a:ext>
            </a:extLst>
          </p:cNvPr>
          <p:cNvSpPr txBox="1"/>
          <p:nvPr/>
        </p:nvSpPr>
        <p:spPr>
          <a:xfrm>
            <a:off x="1954808" y="2288572"/>
            <a:ext cx="2904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O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9453566-E9E8-F404-4484-2266D0E6AA35}"/>
              </a:ext>
            </a:extLst>
          </p:cNvPr>
          <p:cNvSpPr txBox="1"/>
          <p:nvPr/>
        </p:nvSpPr>
        <p:spPr>
          <a:xfrm>
            <a:off x="1902582" y="2601787"/>
            <a:ext cx="2840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H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5B03B5B-F281-3C92-1931-850108644F2B}"/>
              </a:ext>
            </a:extLst>
          </p:cNvPr>
          <p:cNvSpPr txBox="1"/>
          <p:nvPr/>
        </p:nvSpPr>
        <p:spPr>
          <a:xfrm>
            <a:off x="1484341" y="2420544"/>
            <a:ext cx="2904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O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4E4C518-481E-7B4D-7880-7D2EAD461A49}"/>
              </a:ext>
            </a:extLst>
          </p:cNvPr>
          <p:cNvSpPr txBox="1"/>
          <p:nvPr/>
        </p:nvSpPr>
        <p:spPr>
          <a:xfrm>
            <a:off x="1281088" y="2321971"/>
            <a:ext cx="2840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H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3BC1EAC-AE01-1EA0-D44F-00F81B9E4CF2}"/>
              </a:ext>
            </a:extLst>
          </p:cNvPr>
          <p:cNvSpPr txBox="1"/>
          <p:nvPr/>
        </p:nvSpPr>
        <p:spPr>
          <a:xfrm rot="19933870">
            <a:off x="1853073" y="2350688"/>
            <a:ext cx="2808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=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6D81489-8CED-A215-3B33-6F8A9BFA2A4A}"/>
              </a:ext>
            </a:extLst>
          </p:cNvPr>
          <p:cNvSpPr txBox="1"/>
          <p:nvPr/>
        </p:nvSpPr>
        <p:spPr>
          <a:xfrm rot="1244221">
            <a:off x="1405310" y="2361626"/>
            <a:ext cx="2407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-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782F63F-97F3-F920-F6A0-6C939D2AA7E1}"/>
              </a:ext>
            </a:extLst>
          </p:cNvPr>
          <p:cNvSpPr txBox="1"/>
          <p:nvPr/>
        </p:nvSpPr>
        <p:spPr>
          <a:xfrm>
            <a:off x="1631361" y="2420544"/>
            <a:ext cx="2407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-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44C2CD2-C148-E168-35A6-6F81B940D163}"/>
              </a:ext>
            </a:extLst>
          </p:cNvPr>
          <p:cNvSpPr txBox="1"/>
          <p:nvPr/>
        </p:nvSpPr>
        <p:spPr>
          <a:xfrm rot="2748234">
            <a:off x="1838758" y="2507724"/>
            <a:ext cx="2407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-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BFB68B3-2B18-1B6B-C7BD-A07BD8F007D5}"/>
              </a:ext>
            </a:extLst>
          </p:cNvPr>
          <p:cNvSpPr txBox="1"/>
          <p:nvPr/>
        </p:nvSpPr>
        <p:spPr>
          <a:xfrm>
            <a:off x="1683718" y="3649103"/>
            <a:ext cx="2712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C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0ECEDA6-5D54-8735-6220-425DADA250B1}"/>
              </a:ext>
            </a:extLst>
          </p:cNvPr>
          <p:cNvSpPr txBox="1"/>
          <p:nvPr/>
        </p:nvSpPr>
        <p:spPr>
          <a:xfrm>
            <a:off x="1900530" y="3517131"/>
            <a:ext cx="2904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O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5E18D2A-9FD3-BF96-5D19-9867A2569671}"/>
              </a:ext>
            </a:extLst>
          </p:cNvPr>
          <p:cNvSpPr txBox="1"/>
          <p:nvPr/>
        </p:nvSpPr>
        <p:spPr>
          <a:xfrm>
            <a:off x="1458344" y="3583114"/>
            <a:ext cx="2904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O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9EC8F1E-4745-431D-2D85-B95062BB480F}"/>
              </a:ext>
            </a:extLst>
          </p:cNvPr>
          <p:cNvSpPr txBox="1"/>
          <p:nvPr/>
        </p:nvSpPr>
        <p:spPr>
          <a:xfrm>
            <a:off x="1255091" y="3484541"/>
            <a:ext cx="2840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H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2917DFF-DA13-94E4-8D55-4FAC952D2BF4}"/>
              </a:ext>
            </a:extLst>
          </p:cNvPr>
          <p:cNvSpPr txBox="1"/>
          <p:nvPr/>
        </p:nvSpPr>
        <p:spPr>
          <a:xfrm rot="19933870">
            <a:off x="1798795" y="3579247"/>
            <a:ext cx="2808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=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159926F-1C41-173A-3473-0369685265E8}"/>
              </a:ext>
            </a:extLst>
          </p:cNvPr>
          <p:cNvSpPr txBox="1"/>
          <p:nvPr/>
        </p:nvSpPr>
        <p:spPr>
          <a:xfrm rot="1244221">
            <a:off x="1379313" y="3524196"/>
            <a:ext cx="2407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-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EB5BA3E-AB02-4B54-6716-3A035161378C}"/>
              </a:ext>
            </a:extLst>
          </p:cNvPr>
          <p:cNvSpPr txBox="1"/>
          <p:nvPr/>
        </p:nvSpPr>
        <p:spPr>
          <a:xfrm rot="1318795">
            <a:off x="1595937" y="3620822"/>
            <a:ext cx="2407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-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CF49A8D-41B2-255F-D77D-CDC9F5DB9BEE}"/>
              </a:ext>
            </a:extLst>
          </p:cNvPr>
          <p:cNvSpPr txBox="1"/>
          <p:nvPr/>
        </p:nvSpPr>
        <p:spPr>
          <a:xfrm rot="5400000">
            <a:off x="1701202" y="3754368"/>
            <a:ext cx="2407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-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CA9BCED-8DDB-68EA-84D9-7442D8A26283}"/>
              </a:ext>
            </a:extLst>
          </p:cNvPr>
          <p:cNvSpPr txBox="1"/>
          <p:nvPr/>
        </p:nvSpPr>
        <p:spPr>
          <a:xfrm>
            <a:off x="1647580" y="4602781"/>
            <a:ext cx="2712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C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3FA659E-06C2-BACE-0006-950A1EC60731}"/>
              </a:ext>
            </a:extLst>
          </p:cNvPr>
          <p:cNvSpPr txBox="1"/>
          <p:nvPr/>
        </p:nvSpPr>
        <p:spPr>
          <a:xfrm>
            <a:off x="1864392" y="4470809"/>
            <a:ext cx="2904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O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591C1FB-35F6-E2FF-F533-B14025E76C28}"/>
              </a:ext>
            </a:extLst>
          </p:cNvPr>
          <p:cNvSpPr txBox="1"/>
          <p:nvPr/>
        </p:nvSpPr>
        <p:spPr>
          <a:xfrm>
            <a:off x="1393925" y="4508511"/>
            <a:ext cx="2904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O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629FB123-D883-4550-7CE5-C7911B384E16}"/>
              </a:ext>
            </a:extLst>
          </p:cNvPr>
          <p:cNvSpPr txBox="1"/>
          <p:nvPr/>
        </p:nvSpPr>
        <p:spPr>
          <a:xfrm rot="19933870">
            <a:off x="1762657" y="4532925"/>
            <a:ext cx="2808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=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F0A649C-2917-2F68-CD36-775B7A319CFA}"/>
              </a:ext>
            </a:extLst>
          </p:cNvPr>
          <p:cNvSpPr txBox="1"/>
          <p:nvPr/>
        </p:nvSpPr>
        <p:spPr>
          <a:xfrm rot="1239220">
            <a:off x="1528756" y="4556181"/>
            <a:ext cx="2808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=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DCB9A618-5C4D-E5BE-65E3-EB19B380175A}"/>
                  </a:ext>
                </a:extLst>
              </p:cNvPr>
              <p:cNvSpPr txBox="1"/>
              <p:nvPr/>
            </p:nvSpPr>
            <p:spPr>
              <a:xfrm>
                <a:off x="3041432" y="3390387"/>
                <a:ext cx="131824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− </m:t>
                      </m:r>
                      <m:d>
                        <m:d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p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da-DK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DCB9A618-5C4D-E5BE-65E3-EB19B38017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1432" y="3390387"/>
                <a:ext cx="1318246" cy="276999"/>
              </a:xfrm>
              <a:prstGeom prst="rect">
                <a:avLst/>
              </a:prstGeom>
              <a:blipFill>
                <a:blip r:embed="rId3"/>
                <a:stretch>
                  <a:fillRect t="-8696" b="-34783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3A331D59-BCFC-1ED8-0085-67F908A65DC2}"/>
                  </a:ext>
                </a:extLst>
              </p:cNvPr>
              <p:cNvSpPr txBox="1"/>
              <p:nvPr/>
            </p:nvSpPr>
            <p:spPr>
              <a:xfrm>
                <a:off x="3041432" y="4455420"/>
                <a:ext cx="131824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− </m:t>
                      </m:r>
                      <m:d>
                        <m:d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p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da-DK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3A331D59-BCFC-1ED8-0085-67F908A65D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1432" y="4455420"/>
                <a:ext cx="1318246" cy="276999"/>
              </a:xfrm>
              <a:prstGeom prst="rect">
                <a:avLst/>
              </a:prstGeom>
              <a:blipFill>
                <a:blip r:embed="rId4"/>
                <a:stretch>
                  <a:fillRect t="-8696" b="-34783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4095897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C64886-0BDC-AEC7-9AD9-0F9E56AB2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Reaction pathways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428938-E4AB-89F9-95E0-A21D206017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26.04.2023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3DDAAE-1403-B570-A3CC-A6E49CCE4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41</a:t>
            </a:fld>
            <a:endParaRPr lang="da-DK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F8007E-B5CF-A909-6BD2-3105ADB3A9CC}"/>
              </a:ext>
            </a:extLst>
          </p:cNvPr>
          <p:cNvSpPr txBox="1"/>
          <p:nvPr/>
        </p:nvSpPr>
        <p:spPr>
          <a:xfrm>
            <a:off x="504825" y="1301234"/>
            <a:ext cx="2483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b="1" dirty="0"/>
              <a:t>Favourable reactions</a:t>
            </a:r>
            <a:r>
              <a:rPr lang="da-DK" dirty="0"/>
              <a:t>: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D843095-FFC6-EA14-7A27-DAF21A224141}"/>
              </a:ext>
            </a:extLst>
          </p:cNvPr>
          <p:cNvCxnSpPr>
            <a:cxnSpLocks/>
          </p:cNvCxnSpPr>
          <p:nvPr/>
        </p:nvCxnSpPr>
        <p:spPr>
          <a:xfrm>
            <a:off x="826639" y="2960016"/>
            <a:ext cx="1979629" cy="0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A1A616D-DB25-0DBA-E5F6-541CD7F6E041}"/>
              </a:ext>
            </a:extLst>
          </p:cNvPr>
          <p:cNvCxnSpPr>
            <a:cxnSpLocks/>
          </p:cNvCxnSpPr>
          <p:nvPr/>
        </p:nvCxnSpPr>
        <p:spPr>
          <a:xfrm flipV="1">
            <a:off x="1065841" y="2960015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AEEB830-C118-DBFA-AEED-457AA88D8A8F}"/>
              </a:ext>
            </a:extLst>
          </p:cNvPr>
          <p:cNvCxnSpPr>
            <a:cxnSpLocks/>
          </p:cNvCxnSpPr>
          <p:nvPr/>
        </p:nvCxnSpPr>
        <p:spPr>
          <a:xfrm flipV="1">
            <a:off x="1510862" y="2960015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505F463-19B8-08E0-A1BB-CDFF47B0F786}"/>
              </a:ext>
            </a:extLst>
          </p:cNvPr>
          <p:cNvCxnSpPr>
            <a:cxnSpLocks/>
          </p:cNvCxnSpPr>
          <p:nvPr/>
        </p:nvCxnSpPr>
        <p:spPr>
          <a:xfrm flipV="1">
            <a:off x="1951568" y="2960016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B1490F5-1B7E-C0FC-C7A6-421810C6256D}"/>
              </a:ext>
            </a:extLst>
          </p:cNvPr>
          <p:cNvCxnSpPr>
            <a:cxnSpLocks/>
          </p:cNvCxnSpPr>
          <p:nvPr/>
        </p:nvCxnSpPr>
        <p:spPr>
          <a:xfrm flipV="1">
            <a:off x="2397772" y="2960016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1BD02F5-A044-71B3-C142-EAA55C96B65B}"/>
              </a:ext>
            </a:extLst>
          </p:cNvPr>
          <p:cNvCxnSpPr>
            <a:cxnSpLocks/>
          </p:cNvCxnSpPr>
          <p:nvPr/>
        </p:nvCxnSpPr>
        <p:spPr>
          <a:xfrm>
            <a:off x="826639" y="3985181"/>
            <a:ext cx="1979629" cy="0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C2C4B4B-6A12-8B88-2F51-B2E7F4FFF5BE}"/>
              </a:ext>
            </a:extLst>
          </p:cNvPr>
          <p:cNvCxnSpPr>
            <a:cxnSpLocks/>
          </p:cNvCxnSpPr>
          <p:nvPr/>
        </p:nvCxnSpPr>
        <p:spPr>
          <a:xfrm flipV="1">
            <a:off x="1065841" y="3985180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17FBF22-DED0-917F-C254-5C2EF076E125}"/>
              </a:ext>
            </a:extLst>
          </p:cNvPr>
          <p:cNvCxnSpPr>
            <a:cxnSpLocks/>
          </p:cNvCxnSpPr>
          <p:nvPr/>
        </p:nvCxnSpPr>
        <p:spPr>
          <a:xfrm flipV="1">
            <a:off x="1510862" y="3985180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2046FAC-654A-8A52-B0F4-73708EC8BE9E}"/>
              </a:ext>
            </a:extLst>
          </p:cNvPr>
          <p:cNvCxnSpPr>
            <a:cxnSpLocks/>
          </p:cNvCxnSpPr>
          <p:nvPr/>
        </p:nvCxnSpPr>
        <p:spPr>
          <a:xfrm flipV="1">
            <a:off x="1951568" y="3985181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EC37275-A269-1305-EE1F-2D1E1075562C}"/>
              </a:ext>
            </a:extLst>
          </p:cNvPr>
          <p:cNvCxnSpPr>
            <a:cxnSpLocks/>
          </p:cNvCxnSpPr>
          <p:nvPr/>
        </p:nvCxnSpPr>
        <p:spPr>
          <a:xfrm flipV="1">
            <a:off x="2397772" y="3985181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ED7CDE8-2ED0-938A-B649-C3E9EEE69CC8}"/>
              </a:ext>
            </a:extLst>
          </p:cNvPr>
          <p:cNvCxnSpPr>
            <a:cxnSpLocks/>
          </p:cNvCxnSpPr>
          <p:nvPr/>
        </p:nvCxnSpPr>
        <p:spPr>
          <a:xfrm>
            <a:off x="826639" y="5000130"/>
            <a:ext cx="1979629" cy="0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69352C6-9826-5A1C-1AA1-ECFA7822FE8C}"/>
              </a:ext>
            </a:extLst>
          </p:cNvPr>
          <p:cNvCxnSpPr>
            <a:cxnSpLocks/>
          </p:cNvCxnSpPr>
          <p:nvPr/>
        </p:nvCxnSpPr>
        <p:spPr>
          <a:xfrm flipV="1">
            <a:off x="1065841" y="5000129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819313D-5521-6E52-7B5A-13E2AF096916}"/>
              </a:ext>
            </a:extLst>
          </p:cNvPr>
          <p:cNvCxnSpPr>
            <a:cxnSpLocks/>
          </p:cNvCxnSpPr>
          <p:nvPr/>
        </p:nvCxnSpPr>
        <p:spPr>
          <a:xfrm flipV="1">
            <a:off x="1510862" y="5000129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AA29B59-1ABC-D3C4-F5F6-B2BFD416CF2E}"/>
              </a:ext>
            </a:extLst>
          </p:cNvPr>
          <p:cNvCxnSpPr>
            <a:cxnSpLocks/>
          </p:cNvCxnSpPr>
          <p:nvPr/>
        </p:nvCxnSpPr>
        <p:spPr>
          <a:xfrm flipV="1">
            <a:off x="1951568" y="5000130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EC0D853-4F0D-C7AF-8DBA-E292E9777E1C}"/>
              </a:ext>
            </a:extLst>
          </p:cNvPr>
          <p:cNvCxnSpPr>
            <a:cxnSpLocks/>
          </p:cNvCxnSpPr>
          <p:nvPr/>
        </p:nvCxnSpPr>
        <p:spPr>
          <a:xfrm flipV="1">
            <a:off x="2397772" y="5000130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7EC50A7-991D-5A6B-CDDE-D0212AB9A5D3}"/>
              </a:ext>
            </a:extLst>
          </p:cNvPr>
          <p:cNvSpPr txBox="1"/>
          <p:nvPr/>
        </p:nvSpPr>
        <p:spPr>
          <a:xfrm>
            <a:off x="1737996" y="2420544"/>
            <a:ext cx="2712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C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3584054-1FDF-CD1F-E3F5-4D8337F6456C}"/>
              </a:ext>
            </a:extLst>
          </p:cNvPr>
          <p:cNvSpPr txBox="1"/>
          <p:nvPr/>
        </p:nvSpPr>
        <p:spPr>
          <a:xfrm>
            <a:off x="1954808" y="2288572"/>
            <a:ext cx="2904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O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9453566-E9E8-F404-4484-2266D0E6AA35}"/>
              </a:ext>
            </a:extLst>
          </p:cNvPr>
          <p:cNvSpPr txBox="1"/>
          <p:nvPr/>
        </p:nvSpPr>
        <p:spPr>
          <a:xfrm>
            <a:off x="1902582" y="2601787"/>
            <a:ext cx="2840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H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5B03B5B-F281-3C92-1931-850108644F2B}"/>
              </a:ext>
            </a:extLst>
          </p:cNvPr>
          <p:cNvSpPr txBox="1"/>
          <p:nvPr/>
        </p:nvSpPr>
        <p:spPr>
          <a:xfrm>
            <a:off x="1484341" y="2420544"/>
            <a:ext cx="2904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O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4E4C518-481E-7B4D-7880-7D2EAD461A49}"/>
              </a:ext>
            </a:extLst>
          </p:cNvPr>
          <p:cNvSpPr txBox="1"/>
          <p:nvPr/>
        </p:nvSpPr>
        <p:spPr>
          <a:xfrm>
            <a:off x="1281088" y="2321971"/>
            <a:ext cx="2840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H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3BC1EAC-AE01-1EA0-D44F-00F81B9E4CF2}"/>
              </a:ext>
            </a:extLst>
          </p:cNvPr>
          <p:cNvSpPr txBox="1"/>
          <p:nvPr/>
        </p:nvSpPr>
        <p:spPr>
          <a:xfrm rot="19933870">
            <a:off x="1853073" y="2350688"/>
            <a:ext cx="2808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=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6D81489-8CED-A215-3B33-6F8A9BFA2A4A}"/>
              </a:ext>
            </a:extLst>
          </p:cNvPr>
          <p:cNvSpPr txBox="1"/>
          <p:nvPr/>
        </p:nvSpPr>
        <p:spPr>
          <a:xfrm rot="1244221">
            <a:off x="1405310" y="2361626"/>
            <a:ext cx="2407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-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782F63F-97F3-F920-F6A0-6C939D2AA7E1}"/>
              </a:ext>
            </a:extLst>
          </p:cNvPr>
          <p:cNvSpPr txBox="1"/>
          <p:nvPr/>
        </p:nvSpPr>
        <p:spPr>
          <a:xfrm>
            <a:off x="1631361" y="2420544"/>
            <a:ext cx="2407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-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44C2CD2-C148-E168-35A6-6F81B940D163}"/>
              </a:ext>
            </a:extLst>
          </p:cNvPr>
          <p:cNvSpPr txBox="1"/>
          <p:nvPr/>
        </p:nvSpPr>
        <p:spPr>
          <a:xfrm rot="2748234">
            <a:off x="1838758" y="2507724"/>
            <a:ext cx="2407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-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BFB68B3-2B18-1B6B-C7BD-A07BD8F007D5}"/>
              </a:ext>
            </a:extLst>
          </p:cNvPr>
          <p:cNvSpPr txBox="1"/>
          <p:nvPr/>
        </p:nvSpPr>
        <p:spPr>
          <a:xfrm>
            <a:off x="1666187" y="3536166"/>
            <a:ext cx="2712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C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0ECEDA6-5D54-8735-6220-425DADA250B1}"/>
              </a:ext>
            </a:extLst>
          </p:cNvPr>
          <p:cNvSpPr txBox="1"/>
          <p:nvPr/>
        </p:nvSpPr>
        <p:spPr>
          <a:xfrm>
            <a:off x="1854483" y="3661018"/>
            <a:ext cx="2904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O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5E18D2A-9FD3-BF96-5D19-9867A2569671}"/>
              </a:ext>
            </a:extLst>
          </p:cNvPr>
          <p:cNvSpPr txBox="1"/>
          <p:nvPr/>
        </p:nvSpPr>
        <p:spPr>
          <a:xfrm>
            <a:off x="1457217" y="3668566"/>
            <a:ext cx="2904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O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9EC8F1E-4745-431D-2D85-B95062BB480F}"/>
              </a:ext>
            </a:extLst>
          </p:cNvPr>
          <p:cNvSpPr txBox="1"/>
          <p:nvPr/>
        </p:nvSpPr>
        <p:spPr>
          <a:xfrm>
            <a:off x="1660443" y="3324283"/>
            <a:ext cx="2840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H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159926F-1C41-173A-3473-0369685265E8}"/>
              </a:ext>
            </a:extLst>
          </p:cNvPr>
          <p:cNvSpPr txBox="1"/>
          <p:nvPr/>
        </p:nvSpPr>
        <p:spPr>
          <a:xfrm rot="5400000">
            <a:off x="1679907" y="3402320"/>
            <a:ext cx="2407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-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EB5BA3E-AB02-4B54-6716-3A035161378C}"/>
              </a:ext>
            </a:extLst>
          </p:cNvPr>
          <p:cNvSpPr txBox="1"/>
          <p:nvPr/>
        </p:nvSpPr>
        <p:spPr>
          <a:xfrm rot="19516820">
            <a:off x="1583374" y="3591941"/>
            <a:ext cx="2407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-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CF49A8D-41B2-255F-D77D-CDC9F5DB9BEE}"/>
              </a:ext>
            </a:extLst>
          </p:cNvPr>
          <p:cNvSpPr txBox="1"/>
          <p:nvPr/>
        </p:nvSpPr>
        <p:spPr>
          <a:xfrm rot="2128010">
            <a:off x="1784514" y="3585952"/>
            <a:ext cx="2407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-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DCB9A618-5C4D-E5BE-65E3-EB19B380175A}"/>
                  </a:ext>
                </a:extLst>
              </p:cNvPr>
              <p:cNvSpPr txBox="1"/>
              <p:nvPr/>
            </p:nvSpPr>
            <p:spPr>
              <a:xfrm>
                <a:off x="3041432" y="3390387"/>
                <a:ext cx="131824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− </m:t>
                      </m:r>
                      <m:d>
                        <m:d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p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da-DK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DCB9A618-5C4D-E5BE-65E3-EB19B38017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1432" y="3390387"/>
                <a:ext cx="1318246" cy="276999"/>
              </a:xfrm>
              <a:prstGeom prst="rect">
                <a:avLst/>
              </a:prstGeom>
              <a:blipFill>
                <a:blip r:embed="rId2"/>
                <a:stretch>
                  <a:fillRect t="-8696" b="-34783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3A331D59-BCFC-1ED8-0085-67F908A65DC2}"/>
                  </a:ext>
                </a:extLst>
              </p:cNvPr>
              <p:cNvSpPr txBox="1"/>
              <p:nvPr/>
            </p:nvSpPr>
            <p:spPr>
              <a:xfrm>
                <a:off x="2988197" y="5418266"/>
                <a:ext cx="131824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− </m:t>
                      </m:r>
                      <m:d>
                        <m:d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p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da-DK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3A331D59-BCFC-1ED8-0085-67F908A65D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8197" y="5418266"/>
                <a:ext cx="1318246" cy="276999"/>
              </a:xfrm>
              <a:prstGeom prst="rect">
                <a:avLst/>
              </a:prstGeom>
              <a:blipFill>
                <a:blip r:embed="rId3"/>
                <a:stretch>
                  <a:fillRect t="-13043" b="-34783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Arc 2">
            <a:extLst>
              <a:ext uri="{FF2B5EF4-FFF2-40B4-BE49-F238E27FC236}">
                <a16:creationId xmlns:a16="http://schemas.microsoft.com/office/drawing/2014/main" id="{3E64F225-F51A-1D12-3641-454AACE075A8}"/>
              </a:ext>
            </a:extLst>
          </p:cNvPr>
          <p:cNvSpPr/>
          <p:nvPr/>
        </p:nvSpPr>
        <p:spPr>
          <a:xfrm rot="19187964">
            <a:off x="1668795" y="3751584"/>
            <a:ext cx="266569" cy="258396"/>
          </a:xfrm>
          <a:prstGeom prst="arc">
            <a:avLst>
              <a:gd name="adj1" fmla="val 16058311"/>
              <a:gd name="adj2" fmla="val 0"/>
            </a:avLst>
          </a:prstGeom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A3A8396-F09D-C16A-F2A5-66093BC5B548}"/>
              </a:ext>
            </a:extLst>
          </p:cNvPr>
          <p:cNvSpPr txBox="1"/>
          <p:nvPr/>
        </p:nvSpPr>
        <p:spPr>
          <a:xfrm rot="5400000">
            <a:off x="1877643" y="3761603"/>
            <a:ext cx="2407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-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5DD9BCF-CD24-4982-EBC3-D8F31451943E}"/>
              </a:ext>
            </a:extLst>
          </p:cNvPr>
          <p:cNvSpPr txBox="1"/>
          <p:nvPr/>
        </p:nvSpPr>
        <p:spPr>
          <a:xfrm rot="5400000">
            <a:off x="1483949" y="3772546"/>
            <a:ext cx="2407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-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7814BF4-184C-7BB9-F77E-C386C3213A81}"/>
              </a:ext>
            </a:extLst>
          </p:cNvPr>
          <p:cNvCxnSpPr>
            <a:cxnSpLocks/>
          </p:cNvCxnSpPr>
          <p:nvPr/>
        </p:nvCxnSpPr>
        <p:spPr>
          <a:xfrm>
            <a:off x="826639" y="6020571"/>
            <a:ext cx="1979629" cy="0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1B3B1D62-18B6-C2D9-C5F3-B0AD5230E7A2}"/>
              </a:ext>
            </a:extLst>
          </p:cNvPr>
          <p:cNvCxnSpPr>
            <a:cxnSpLocks/>
          </p:cNvCxnSpPr>
          <p:nvPr/>
        </p:nvCxnSpPr>
        <p:spPr>
          <a:xfrm flipV="1">
            <a:off x="1065841" y="6020570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E0E4F455-7DE0-5FC5-556B-0B855458C23B}"/>
              </a:ext>
            </a:extLst>
          </p:cNvPr>
          <p:cNvCxnSpPr>
            <a:cxnSpLocks/>
          </p:cNvCxnSpPr>
          <p:nvPr/>
        </p:nvCxnSpPr>
        <p:spPr>
          <a:xfrm flipV="1">
            <a:off x="1510862" y="6020570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7C534B6A-093D-90D9-21D3-B5F2EF695012}"/>
              </a:ext>
            </a:extLst>
          </p:cNvPr>
          <p:cNvCxnSpPr>
            <a:cxnSpLocks/>
          </p:cNvCxnSpPr>
          <p:nvPr/>
        </p:nvCxnSpPr>
        <p:spPr>
          <a:xfrm flipV="1">
            <a:off x="1951568" y="6020571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A90CEA9-5323-9B51-2F71-6EB8796B6F24}"/>
              </a:ext>
            </a:extLst>
          </p:cNvPr>
          <p:cNvCxnSpPr>
            <a:cxnSpLocks/>
          </p:cNvCxnSpPr>
          <p:nvPr/>
        </p:nvCxnSpPr>
        <p:spPr>
          <a:xfrm flipV="1">
            <a:off x="2397772" y="6020571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DC7AEADE-D7D5-2B51-96F3-77086D710234}"/>
              </a:ext>
            </a:extLst>
          </p:cNvPr>
          <p:cNvSpPr txBox="1"/>
          <p:nvPr/>
        </p:nvSpPr>
        <p:spPr>
          <a:xfrm>
            <a:off x="1562648" y="5481376"/>
            <a:ext cx="2712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C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2EDF931-9267-78C2-F8AE-6CA652FADE06}"/>
              </a:ext>
            </a:extLst>
          </p:cNvPr>
          <p:cNvSpPr txBox="1"/>
          <p:nvPr/>
        </p:nvSpPr>
        <p:spPr>
          <a:xfrm>
            <a:off x="1683555" y="5726560"/>
            <a:ext cx="2904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O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990EF1D-BEF0-FD46-782B-579E5B6E571F}"/>
              </a:ext>
            </a:extLst>
          </p:cNvPr>
          <p:cNvSpPr txBox="1"/>
          <p:nvPr/>
        </p:nvSpPr>
        <p:spPr>
          <a:xfrm>
            <a:off x="1468785" y="5246250"/>
            <a:ext cx="2904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O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E08E94D-5A15-2117-0205-623A73CAFB37}"/>
              </a:ext>
            </a:extLst>
          </p:cNvPr>
          <p:cNvSpPr txBox="1"/>
          <p:nvPr/>
        </p:nvSpPr>
        <p:spPr>
          <a:xfrm rot="3684801">
            <a:off x="1622022" y="5602937"/>
            <a:ext cx="2808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=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989458C-813B-7AB0-DDE1-6E8EC1B70381}"/>
              </a:ext>
            </a:extLst>
          </p:cNvPr>
          <p:cNvSpPr txBox="1"/>
          <p:nvPr/>
        </p:nvSpPr>
        <p:spPr>
          <a:xfrm rot="4375372">
            <a:off x="1509757" y="5359786"/>
            <a:ext cx="2808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=</a:t>
            </a:r>
          </a:p>
        </p:txBody>
      </p:sp>
      <p:pic>
        <p:nvPicPr>
          <p:cNvPr id="68" name="Picture 67" descr="A picture containing circle&#10;&#10;Description automatically generated">
            <a:extLst>
              <a:ext uri="{FF2B5EF4-FFF2-40B4-BE49-F238E27FC236}">
                <a16:creationId xmlns:a16="http://schemas.microsoft.com/office/drawing/2014/main" id="{96C0D817-CF50-33E5-83A2-213663DE8C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637730" y="4339991"/>
            <a:ext cx="557098" cy="494200"/>
          </a:xfrm>
          <a:prstGeom prst="rect">
            <a:avLst/>
          </a:prstGeom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3230563A-FD23-DED6-9215-4F0697875188}"/>
              </a:ext>
            </a:extLst>
          </p:cNvPr>
          <p:cNvSpPr txBox="1"/>
          <p:nvPr/>
        </p:nvSpPr>
        <p:spPr>
          <a:xfrm rot="5400000">
            <a:off x="1635914" y="4772348"/>
            <a:ext cx="2407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-</a:t>
            </a:r>
          </a:p>
        </p:txBody>
      </p:sp>
    </p:spTree>
    <p:extLst>
      <p:ext uri="{BB962C8B-B14F-4D97-AF65-F5344CB8AC3E}">
        <p14:creationId xmlns:p14="http://schemas.microsoft.com/office/powerpoint/2010/main" val="28523990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414D7123-3DE6-769D-76BD-5B5D34779644}"/>
              </a:ext>
            </a:extLst>
          </p:cNvPr>
          <p:cNvSpPr/>
          <p:nvPr/>
        </p:nvSpPr>
        <p:spPr>
          <a:xfrm>
            <a:off x="3359218" y="2771434"/>
            <a:ext cx="1126156" cy="2534330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097C8C-230C-3349-1FCD-AF0189B8E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620714"/>
            <a:ext cx="2139712" cy="386150"/>
          </a:xfrm>
        </p:spPr>
        <p:txBody>
          <a:bodyPr/>
          <a:lstStyle/>
          <a:p>
            <a:r>
              <a:rPr lang="en-GB" dirty="0"/>
              <a:t>Power-to-X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41D2425-CDE2-E1DB-29C8-6436B482B9AE}"/>
              </a:ext>
            </a:extLst>
          </p:cNvPr>
          <p:cNvSpPr/>
          <p:nvPr/>
        </p:nvSpPr>
        <p:spPr>
          <a:xfrm>
            <a:off x="676275" y="1623454"/>
            <a:ext cx="4266428" cy="386150"/>
          </a:xfrm>
          <a:prstGeom prst="roundRect">
            <a:avLst>
              <a:gd name="adj" fmla="val 24010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C7D630-CEB2-2374-63C8-4E6F2A8F9A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9045" y="1685411"/>
            <a:ext cx="2020887" cy="336550"/>
          </a:xfrm>
          <a:noFill/>
        </p:spPr>
        <p:txBody>
          <a:bodyPr/>
          <a:lstStyle/>
          <a:p>
            <a:pPr marL="0" indent="0" algn="ctr">
              <a:buNone/>
            </a:pPr>
            <a:r>
              <a:rPr lang="en-GB" sz="2000" dirty="0"/>
              <a:t>Energy sources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0C1C69-1194-6473-354D-411DFC0D12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26.04.2023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7F07E8-C950-2626-D019-A426D8F3B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5</a:t>
            </a:fld>
            <a:endParaRPr lang="da-DK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D7CD061D-6CB0-310A-56B3-6991D05CDDFB}"/>
              </a:ext>
            </a:extLst>
          </p:cNvPr>
          <p:cNvSpPr/>
          <p:nvPr/>
        </p:nvSpPr>
        <p:spPr>
          <a:xfrm>
            <a:off x="2985195" y="2185473"/>
            <a:ext cx="1881574" cy="35697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1617B588-F0CE-6D18-31F7-15B87B6EFBF1}"/>
              </a:ext>
            </a:extLst>
          </p:cNvPr>
          <p:cNvSpPr/>
          <p:nvPr/>
        </p:nvSpPr>
        <p:spPr>
          <a:xfrm>
            <a:off x="777445" y="2175815"/>
            <a:ext cx="1881574" cy="35697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7B0A10-733F-9D4E-0E20-72150F2B87CB}"/>
              </a:ext>
            </a:extLst>
          </p:cNvPr>
          <p:cNvSpPr txBox="1"/>
          <p:nvPr/>
        </p:nvSpPr>
        <p:spPr>
          <a:xfrm>
            <a:off x="707789" y="2186438"/>
            <a:ext cx="2020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Non-renewable:</a:t>
            </a:r>
          </a:p>
        </p:txBody>
      </p:sp>
      <p:pic>
        <p:nvPicPr>
          <p:cNvPr id="12" name="Graphic 11" descr="Solar Panels with solid fill">
            <a:extLst>
              <a:ext uri="{FF2B5EF4-FFF2-40B4-BE49-F238E27FC236}">
                <a16:creationId xmlns:a16="http://schemas.microsoft.com/office/drawing/2014/main" id="{58E6511D-188D-D669-F4DC-33B91BE29F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34287" y="2771434"/>
            <a:ext cx="914400" cy="914400"/>
          </a:xfrm>
          <a:prstGeom prst="rect">
            <a:avLst/>
          </a:prstGeom>
        </p:spPr>
      </p:pic>
      <p:pic>
        <p:nvPicPr>
          <p:cNvPr id="14" name="Graphic 13" descr="Hydropower with solid fill">
            <a:extLst>
              <a:ext uri="{FF2B5EF4-FFF2-40B4-BE49-F238E27FC236}">
                <a16:creationId xmlns:a16="http://schemas.microsoft.com/office/drawing/2014/main" id="{76E33A48-6D26-DF3D-16AA-6764F6900D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34287" y="5371664"/>
            <a:ext cx="914400" cy="914400"/>
          </a:xfrm>
          <a:prstGeom prst="rect">
            <a:avLst/>
          </a:prstGeom>
        </p:spPr>
      </p:pic>
      <p:pic>
        <p:nvPicPr>
          <p:cNvPr id="18" name="Graphic 17" descr="Wind Turbines with solid fill">
            <a:extLst>
              <a:ext uri="{FF2B5EF4-FFF2-40B4-BE49-F238E27FC236}">
                <a16:creationId xmlns:a16="http://schemas.microsoft.com/office/drawing/2014/main" id="{60E66DB7-B8C2-1030-F747-54F3189C7E9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434287" y="4071549"/>
            <a:ext cx="914400" cy="914400"/>
          </a:xfrm>
          <a:prstGeom prst="rect">
            <a:avLst/>
          </a:prstGeom>
        </p:spPr>
      </p:pic>
      <p:pic>
        <p:nvPicPr>
          <p:cNvPr id="22" name="Graphic 21" descr="Oil Barrel with solid fill">
            <a:extLst>
              <a:ext uri="{FF2B5EF4-FFF2-40B4-BE49-F238E27FC236}">
                <a16:creationId xmlns:a16="http://schemas.microsoft.com/office/drawing/2014/main" id="{0F9E0DDB-37AE-2B26-509D-1756FA00C85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240701" y="2771434"/>
            <a:ext cx="914400" cy="914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5E48D38-7E9E-DCAA-61E8-A6C6AEF5EFB2}"/>
              </a:ext>
            </a:extLst>
          </p:cNvPr>
          <p:cNvSpPr txBox="1"/>
          <p:nvPr/>
        </p:nvSpPr>
        <p:spPr>
          <a:xfrm>
            <a:off x="3244689" y="2186438"/>
            <a:ext cx="1350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Renewable:</a:t>
            </a:r>
          </a:p>
        </p:txBody>
      </p:sp>
      <p:pic>
        <p:nvPicPr>
          <p:cNvPr id="24" name="Graphic 23" descr="Labour with solid fill">
            <a:extLst>
              <a:ext uri="{FF2B5EF4-FFF2-40B4-BE49-F238E27FC236}">
                <a16:creationId xmlns:a16="http://schemas.microsoft.com/office/drawing/2014/main" id="{B1BFFC74-2CDA-7F83-B063-274349E7628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240701" y="4071549"/>
            <a:ext cx="914400" cy="91440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E6C88F5E-3C4A-F56F-F121-CCE9B2AD8FE5}"/>
              </a:ext>
            </a:extLst>
          </p:cNvPr>
          <p:cNvSpPr txBox="1"/>
          <p:nvPr/>
        </p:nvSpPr>
        <p:spPr>
          <a:xfrm>
            <a:off x="5403769" y="3498100"/>
            <a:ext cx="21921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/>
              <a:t>Excess electrical energy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D3E8C67-1F3F-91B3-DC3F-DDB8089D7E79}"/>
              </a:ext>
            </a:extLst>
          </p:cNvPr>
          <p:cNvCxnSpPr>
            <a:cxnSpLocks/>
          </p:cNvCxnSpPr>
          <p:nvPr/>
        </p:nvCxnSpPr>
        <p:spPr>
          <a:xfrm>
            <a:off x="4652337" y="3558746"/>
            <a:ext cx="347782" cy="25949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97A9579-AE2B-CFD6-258B-11395AB38254}"/>
              </a:ext>
            </a:extLst>
          </p:cNvPr>
          <p:cNvCxnSpPr>
            <a:cxnSpLocks/>
          </p:cNvCxnSpPr>
          <p:nvPr/>
        </p:nvCxnSpPr>
        <p:spPr>
          <a:xfrm flipV="1">
            <a:off x="4652337" y="3812347"/>
            <a:ext cx="347782" cy="27802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55464D25-5CEE-CE7A-7547-E73913166891}"/>
              </a:ext>
            </a:extLst>
          </p:cNvPr>
          <p:cNvCxnSpPr>
            <a:cxnSpLocks/>
          </p:cNvCxnSpPr>
          <p:nvPr/>
        </p:nvCxnSpPr>
        <p:spPr>
          <a:xfrm>
            <a:off x="5000119" y="3812057"/>
            <a:ext cx="299946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riangle 45">
            <a:extLst>
              <a:ext uri="{FF2B5EF4-FFF2-40B4-BE49-F238E27FC236}">
                <a16:creationId xmlns:a16="http://schemas.microsoft.com/office/drawing/2014/main" id="{8E4CEAD6-7537-CDFC-02CA-18443A9E92D6}"/>
              </a:ext>
            </a:extLst>
          </p:cNvPr>
          <p:cNvSpPr/>
          <p:nvPr/>
        </p:nvSpPr>
        <p:spPr>
          <a:xfrm rot="5400000">
            <a:off x="7994443" y="3752763"/>
            <a:ext cx="126514" cy="116230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8" name="Graphic 47" descr="Question Mark with solid fill">
            <a:extLst>
              <a:ext uri="{FF2B5EF4-FFF2-40B4-BE49-F238E27FC236}">
                <a16:creationId xmlns:a16="http://schemas.microsoft.com/office/drawing/2014/main" id="{365A5429-1200-E0B8-A4A6-C186D3919BF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241057" y="3290421"/>
            <a:ext cx="914400" cy="914400"/>
          </a:xfrm>
          <a:prstGeom prst="rect">
            <a:avLst/>
          </a:prstGeom>
        </p:spPr>
      </p:pic>
      <p:pic>
        <p:nvPicPr>
          <p:cNvPr id="52" name="Graphic 51" descr="Full battery with solid fill">
            <a:extLst>
              <a:ext uri="{FF2B5EF4-FFF2-40B4-BE49-F238E27FC236}">
                <a16:creationId xmlns:a16="http://schemas.microsoft.com/office/drawing/2014/main" id="{A8F5E0DB-B4B5-ABE9-B8AA-42251D0A9FC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 rot="16200000">
            <a:off x="9016183" y="2216625"/>
            <a:ext cx="914400" cy="914400"/>
          </a:xfrm>
          <a:prstGeom prst="rect">
            <a:avLst/>
          </a:prstGeom>
        </p:spPr>
      </p:pic>
      <p:pic>
        <p:nvPicPr>
          <p:cNvPr id="57" name="Graphic 56" descr="Full battery with solid fill">
            <a:extLst>
              <a:ext uri="{FF2B5EF4-FFF2-40B4-BE49-F238E27FC236}">
                <a16:creationId xmlns:a16="http://schemas.microsoft.com/office/drawing/2014/main" id="{FA277CF5-4CA8-8BB8-D5D5-5CD37DFFB80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 rot="16200000">
            <a:off x="9482908" y="2216625"/>
            <a:ext cx="914400" cy="914400"/>
          </a:xfrm>
          <a:prstGeom prst="rect">
            <a:avLst/>
          </a:prstGeom>
        </p:spPr>
      </p:pic>
      <p:pic>
        <p:nvPicPr>
          <p:cNvPr id="58" name="Graphic 57" descr="Full battery with solid fill">
            <a:extLst>
              <a:ext uri="{FF2B5EF4-FFF2-40B4-BE49-F238E27FC236}">
                <a16:creationId xmlns:a16="http://schemas.microsoft.com/office/drawing/2014/main" id="{BBD5591E-8B59-0340-B9DB-2C4422FD19D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 rot="16200000">
            <a:off x="9949633" y="2216625"/>
            <a:ext cx="914400" cy="914400"/>
          </a:xfrm>
          <a:prstGeom prst="rect">
            <a:avLst/>
          </a:prstGeom>
        </p:spPr>
      </p:pic>
      <p:pic>
        <p:nvPicPr>
          <p:cNvPr id="60" name="Graphic 59" descr="Power Plant with solid fill">
            <a:extLst>
              <a:ext uri="{FF2B5EF4-FFF2-40B4-BE49-F238E27FC236}">
                <a16:creationId xmlns:a16="http://schemas.microsoft.com/office/drawing/2014/main" id="{78A9D2F2-0BD3-63C4-670B-41369042606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240701" y="5371664"/>
            <a:ext cx="914400" cy="914400"/>
          </a:xfrm>
          <a:prstGeom prst="rect">
            <a:avLst/>
          </a:prstGeom>
        </p:spPr>
      </p:pic>
      <p:pic>
        <p:nvPicPr>
          <p:cNvPr id="62" name="Graphic 61" descr="Fuel with solid fill">
            <a:extLst>
              <a:ext uri="{FF2B5EF4-FFF2-40B4-BE49-F238E27FC236}">
                <a16:creationId xmlns:a16="http://schemas.microsoft.com/office/drawing/2014/main" id="{9F57BF8C-13AE-7DDC-3AAA-6EECBAE4CF9A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9949633" y="4497914"/>
            <a:ext cx="914400" cy="914400"/>
          </a:xfrm>
          <a:prstGeom prst="rect">
            <a:avLst/>
          </a:prstGeom>
        </p:spPr>
      </p:pic>
      <p:pic>
        <p:nvPicPr>
          <p:cNvPr id="64" name="Graphic 63" descr="Factory with solid fill">
            <a:extLst>
              <a:ext uri="{FF2B5EF4-FFF2-40B4-BE49-F238E27FC236}">
                <a16:creationId xmlns:a16="http://schemas.microsoft.com/office/drawing/2014/main" id="{953D4EA8-9745-1F44-40AE-36AD3BD5DE62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9136466" y="4497914"/>
            <a:ext cx="914400" cy="914400"/>
          </a:xfrm>
          <a:prstGeom prst="rect">
            <a:avLst/>
          </a:prstGeom>
        </p:spPr>
      </p:pic>
      <p:pic>
        <p:nvPicPr>
          <p:cNvPr id="72" name="Graphic 71" descr="Electric Tower with solid fill">
            <a:extLst>
              <a:ext uri="{FF2B5EF4-FFF2-40B4-BE49-F238E27FC236}">
                <a16:creationId xmlns:a16="http://schemas.microsoft.com/office/drawing/2014/main" id="{9AFBBD3A-44E7-3996-4232-B34FF6B77FB7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6208885" y="3867317"/>
            <a:ext cx="590491" cy="590491"/>
          </a:xfrm>
          <a:prstGeom prst="rect">
            <a:avLst/>
          </a:prstGeom>
        </p:spPr>
      </p:pic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15D0B754-6150-0B04-0AA5-D53D31FC2194}"/>
              </a:ext>
            </a:extLst>
          </p:cNvPr>
          <p:cNvSpPr/>
          <p:nvPr/>
        </p:nvSpPr>
        <p:spPr>
          <a:xfrm>
            <a:off x="8578032" y="1632979"/>
            <a:ext cx="2736895" cy="386150"/>
          </a:xfrm>
          <a:prstGeom prst="roundRect">
            <a:avLst>
              <a:gd name="adj" fmla="val 24010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4" name="Content Placeholder 2">
            <a:extLst>
              <a:ext uri="{FF2B5EF4-FFF2-40B4-BE49-F238E27FC236}">
                <a16:creationId xmlns:a16="http://schemas.microsoft.com/office/drawing/2014/main" id="{B61F6AD1-1D99-F197-FF1F-77C2C1068D0A}"/>
              </a:ext>
            </a:extLst>
          </p:cNvPr>
          <p:cNvSpPr txBox="1">
            <a:spLocks/>
          </p:cNvSpPr>
          <p:nvPr/>
        </p:nvSpPr>
        <p:spPr>
          <a:xfrm>
            <a:off x="8924342" y="1694936"/>
            <a:ext cx="2105608" cy="336550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a-DK" sz="24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9138" marR="0" indent="-358775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da-DK" sz="20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3150" indent="-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1913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da-DK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9138" indent="3540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sz="2000" dirty="0"/>
              <a:t>Storage options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F66CD088-00BF-1447-4FF5-23E944FF85B7}"/>
              </a:ext>
            </a:extLst>
          </p:cNvPr>
          <p:cNvSpPr txBox="1"/>
          <p:nvPr/>
        </p:nvSpPr>
        <p:spPr>
          <a:xfrm>
            <a:off x="1472710" y="3657422"/>
            <a:ext cx="3722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b="1" dirty="0"/>
              <a:t>Oil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4D721EC-2BE5-92CE-CE4F-5A6B8A64638A}"/>
              </a:ext>
            </a:extLst>
          </p:cNvPr>
          <p:cNvSpPr txBox="1"/>
          <p:nvPr/>
        </p:nvSpPr>
        <p:spPr>
          <a:xfrm>
            <a:off x="1421414" y="4985949"/>
            <a:ext cx="4748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b="1" dirty="0"/>
              <a:t>Coal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A15DDD8B-907F-9796-A7BE-C5DE3C4CF17B}"/>
              </a:ext>
            </a:extLst>
          </p:cNvPr>
          <p:cNvSpPr txBox="1"/>
          <p:nvPr/>
        </p:nvSpPr>
        <p:spPr>
          <a:xfrm>
            <a:off x="1310005" y="6342778"/>
            <a:ext cx="69762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b="1" dirty="0"/>
              <a:t>Nuclear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C4460D35-1714-4562-E855-8F1F67E1DF46}"/>
              </a:ext>
            </a:extLst>
          </p:cNvPr>
          <p:cNvSpPr txBox="1"/>
          <p:nvPr/>
        </p:nvSpPr>
        <p:spPr>
          <a:xfrm>
            <a:off x="3659156" y="3699733"/>
            <a:ext cx="52129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b="1" dirty="0"/>
              <a:t>Solar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E2A1BD38-6D62-9003-82BA-B55E212934A3}"/>
              </a:ext>
            </a:extLst>
          </p:cNvPr>
          <p:cNvSpPr txBox="1"/>
          <p:nvPr/>
        </p:nvSpPr>
        <p:spPr>
          <a:xfrm>
            <a:off x="3657553" y="5051848"/>
            <a:ext cx="52290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50" b="1" dirty="0"/>
              <a:t>Wind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4F63E5E-6054-4C8B-FF84-AB56541659BC}"/>
              </a:ext>
            </a:extLst>
          </p:cNvPr>
          <p:cNvSpPr txBox="1"/>
          <p:nvPr/>
        </p:nvSpPr>
        <p:spPr>
          <a:xfrm>
            <a:off x="3591053" y="6344510"/>
            <a:ext cx="57740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50" b="1" dirty="0"/>
              <a:t>Hydro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B1F41ED3-3662-233D-8565-3511937D8EA1}"/>
              </a:ext>
            </a:extLst>
          </p:cNvPr>
          <p:cNvSpPr txBox="1"/>
          <p:nvPr/>
        </p:nvSpPr>
        <p:spPr>
          <a:xfrm>
            <a:off x="9560796" y="3185359"/>
            <a:ext cx="77136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b="1" dirty="0"/>
              <a:t>Batteries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F57C4E4A-5EA6-FDF2-7EC4-DE678F647E52}"/>
              </a:ext>
            </a:extLst>
          </p:cNvPr>
          <p:cNvSpPr txBox="1"/>
          <p:nvPr/>
        </p:nvSpPr>
        <p:spPr>
          <a:xfrm>
            <a:off x="9128947" y="3408616"/>
            <a:ext cx="1976823" cy="9002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50" dirty="0">
                <a:solidFill>
                  <a:schemeClr val="accent6">
                    <a:lumMod val="75000"/>
                  </a:schemeClr>
                </a:solidFill>
              </a:rPr>
              <a:t>+ Stores electrical energy</a:t>
            </a:r>
          </a:p>
          <a:p>
            <a:r>
              <a:rPr lang="en-GB" sz="1050" dirty="0">
                <a:solidFill>
                  <a:schemeClr val="accent1">
                    <a:lumMod val="75000"/>
                  </a:schemeClr>
                </a:solidFill>
              </a:rPr>
              <a:t>- Expensive</a:t>
            </a:r>
          </a:p>
          <a:p>
            <a:r>
              <a:rPr lang="en-GB" sz="1050" dirty="0">
                <a:solidFill>
                  <a:schemeClr val="accent1">
                    <a:lumMod val="75000"/>
                  </a:schemeClr>
                </a:solidFill>
              </a:rPr>
              <a:t>- Limited storage capacity</a:t>
            </a:r>
          </a:p>
          <a:p>
            <a:r>
              <a:rPr lang="en-GB" sz="1050" dirty="0">
                <a:solidFill>
                  <a:schemeClr val="accent1">
                    <a:lumMod val="75000"/>
                  </a:schemeClr>
                </a:solidFill>
              </a:rPr>
              <a:t>- Requires rare earth materials</a:t>
            </a:r>
          </a:p>
          <a:p>
            <a:pPr marL="285750" indent="-285750">
              <a:buFontTx/>
              <a:buChar char="-"/>
            </a:pPr>
            <a:endParaRPr lang="en-GB" sz="1050" dirty="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ADC32D9A-F4F8-D112-9FDA-9A61B1B3F52D}"/>
              </a:ext>
            </a:extLst>
          </p:cNvPr>
          <p:cNvSpPr txBox="1"/>
          <p:nvPr/>
        </p:nvSpPr>
        <p:spPr>
          <a:xfrm>
            <a:off x="9517011" y="5339756"/>
            <a:ext cx="95250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b="1" dirty="0"/>
              <a:t>Power-to-X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DF7F7176-1A5A-7508-2C93-040F36E0780C}"/>
              </a:ext>
            </a:extLst>
          </p:cNvPr>
          <p:cNvSpPr txBox="1"/>
          <p:nvPr/>
        </p:nvSpPr>
        <p:spPr>
          <a:xfrm>
            <a:off x="8993718" y="5659707"/>
            <a:ext cx="2807179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solidFill>
                  <a:schemeClr val="accent6">
                    <a:lumMod val="75000"/>
                  </a:schemeClr>
                </a:solidFill>
              </a:rPr>
              <a:t>+ Stores energy as fuel</a:t>
            </a:r>
          </a:p>
          <a:p>
            <a:r>
              <a:rPr lang="en-GB" sz="1100" dirty="0">
                <a:solidFill>
                  <a:schemeClr val="accent6">
                    <a:lumMod val="75000"/>
                  </a:schemeClr>
                </a:solidFill>
              </a:rPr>
              <a:t>+ Fuel usable in some combustion motors</a:t>
            </a:r>
          </a:p>
          <a:p>
            <a:r>
              <a:rPr lang="en-GB" sz="1100" dirty="0">
                <a:solidFill>
                  <a:schemeClr val="accent6">
                    <a:lumMod val="75000"/>
                  </a:schemeClr>
                </a:solidFill>
              </a:rPr>
              <a:t>+ Scalable storage capacity</a:t>
            </a:r>
          </a:p>
          <a:p>
            <a:r>
              <a:rPr lang="en-GB" sz="1100" dirty="0">
                <a:solidFill>
                  <a:schemeClr val="accent1">
                    <a:lumMod val="75000"/>
                  </a:schemeClr>
                </a:solidFill>
              </a:rPr>
              <a:t>- Energy loss in conversion</a:t>
            </a:r>
          </a:p>
          <a:p>
            <a:pPr marL="285750" indent="-285750">
              <a:buFontTx/>
              <a:buChar char="-"/>
            </a:pPr>
            <a:endParaRPr lang="en-GB" sz="1100" dirty="0"/>
          </a:p>
        </p:txBody>
      </p:sp>
    </p:spTree>
    <p:extLst>
      <p:ext uri="{BB962C8B-B14F-4D97-AF65-F5344CB8AC3E}">
        <p14:creationId xmlns:p14="http://schemas.microsoft.com/office/powerpoint/2010/main" val="2760542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animBg="1"/>
      <p:bldP spid="74" grpId="0"/>
      <p:bldP spid="82" grpId="0"/>
      <p:bldP spid="84" grpId="0"/>
      <p:bldP spid="85" grpId="0"/>
      <p:bldP spid="8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D89702F3-0D6D-9087-3A00-7D99FCB32BD2}"/>
              </a:ext>
            </a:extLst>
          </p:cNvPr>
          <p:cNvSpPr/>
          <p:nvPr/>
        </p:nvSpPr>
        <p:spPr>
          <a:xfrm>
            <a:off x="4333875" y="581990"/>
            <a:ext cx="3743325" cy="1514475"/>
          </a:xfrm>
          <a:prstGeom prst="roundRect">
            <a:avLst>
              <a:gd name="adj" fmla="val 10184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94A50ADB-B12F-6796-FEBA-A29B0CC0CA8C}"/>
              </a:ext>
            </a:extLst>
          </p:cNvPr>
          <p:cNvSpPr/>
          <p:nvPr/>
        </p:nvSpPr>
        <p:spPr>
          <a:xfrm>
            <a:off x="1676400" y="581989"/>
            <a:ext cx="6400800" cy="1514475"/>
          </a:xfrm>
          <a:prstGeom prst="roundRect">
            <a:avLst>
              <a:gd name="adj" fmla="val 10184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1B74D6-7171-0E5E-4BFC-898BA52500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27.04.2023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A5B482-0F20-3A80-5484-F0F3D7A7A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6</a:t>
            </a:fld>
            <a:endParaRPr lang="da-DK" dirty="0"/>
          </a:p>
        </p:txBody>
      </p:sp>
      <p:pic>
        <p:nvPicPr>
          <p:cNvPr id="6" name="Graphic 5" descr="Fuel with solid fill">
            <a:extLst>
              <a:ext uri="{FF2B5EF4-FFF2-40B4-BE49-F238E27FC236}">
                <a16:creationId xmlns:a16="http://schemas.microsoft.com/office/drawing/2014/main" id="{CC1FA392-26A0-B7E2-A3D8-009043B19D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50042" y="927698"/>
            <a:ext cx="914400" cy="914400"/>
          </a:xfrm>
          <a:prstGeom prst="rect">
            <a:avLst/>
          </a:prstGeom>
        </p:spPr>
      </p:pic>
      <p:pic>
        <p:nvPicPr>
          <p:cNvPr id="7" name="Graphic 6" descr="Factory with solid fill">
            <a:extLst>
              <a:ext uri="{FF2B5EF4-FFF2-40B4-BE49-F238E27FC236}">
                <a16:creationId xmlns:a16="http://schemas.microsoft.com/office/drawing/2014/main" id="{F811A9BB-64CD-B6E0-B5A1-E0BBF46DEA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55410" y="927698"/>
            <a:ext cx="914400" cy="914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8639579-D630-B549-3491-221AB97AE8DE}"/>
              </a:ext>
            </a:extLst>
          </p:cNvPr>
          <p:cNvSpPr txBox="1"/>
          <p:nvPr/>
        </p:nvSpPr>
        <p:spPr>
          <a:xfrm>
            <a:off x="5653085" y="673331"/>
            <a:ext cx="11637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/>
              <a:t>Power-to-X</a:t>
            </a:r>
          </a:p>
        </p:txBody>
      </p:sp>
      <p:pic>
        <p:nvPicPr>
          <p:cNvPr id="22" name="Graphic 21" descr="Lightning bolt with solid fill">
            <a:extLst>
              <a:ext uri="{FF2B5EF4-FFF2-40B4-BE49-F238E27FC236}">
                <a16:creationId xmlns:a16="http://schemas.microsoft.com/office/drawing/2014/main" id="{11A5362C-CA2D-2DAB-FC5C-3071DB9C704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460779" y="927698"/>
            <a:ext cx="914400" cy="914400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4F65494-5265-DD2D-4E78-BC202211E7C2}"/>
              </a:ext>
            </a:extLst>
          </p:cNvPr>
          <p:cNvCxnSpPr/>
          <p:nvPr/>
        </p:nvCxnSpPr>
        <p:spPr>
          <a:xfrm>
            <a:off x="5298979" y="1435272"/>
            <a:ext cx="35410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CECC816-D5A0-E829-A05E-5C6DE019EF8C}"/>
              </a:ext>
            </a:extLst>
          </p:cNvPr>
          <p:cNvCxnSpPr/>
          <p:nvPr/>
        </p:nvCxnSpPr>
        <p:spPr>
          <a:xfrm>
            <a:off x="6695936" y="1435272"/>
            <a:ext cx="35410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3F41399B-CB59-9028-C747-D888E73014DB}"/>
              </a:ext>
            </a:extLst>
          </p:cNvPr>
          <p:cNvSpPr txBox="1"/>
          <p:nvPr/>
        </p:nvSpPr>
        <p:spPr>
          <a:xfrm>
            <a:off x="4548956" y="1768511"/>
            <a:ext cx="8120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/>
              <a:t>Power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9376860-039A-2E60-761B-F2CAB22C7B9B}"/>
              </a:ext>
            </a:extLst>
          </p:cNvPr>
          <p:cNvSpPr txBox="1"/>
          <p:nvPr/>
        </p:nvSpPr>
        <p:spPr>
          <a:xfrm>
            <a:off x="5729285" y="1768511"/>
            <a:ext cx="10334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/>
              <a:t>Conversion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11056FE-D1A9-2E4F-85B9-0145107082F4}"/>
              </a:ext>
            </a:extLst>
          </p:cNvPr>
          <p:cNvSpPr txBox="1"/>
          <p:nvPr/>
        </p:nvSpPr>
        <p:spPr>
          <a:xfrm>
            <a:off x="7168970" y="1768511"/>
            <a:ext cx="5081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/>
              <a:t>Fuel</a:t>
            </a:r>
          </a:p>
        </p:txBody>
      </p:sp>
      <p:pic>
        <p:nvPicPr>
          <p:cNvPr id="35" name="Picture 34" descr="Background pattern&#10;&#10;Description automatically generated with low confidence">
            <a:extLst>
              <a:ext uri="{FF2B5EF4-FFF2-40B4-BE49-F238E27FC236}">
                <a16:creationId xmlns:a16="http://schemas.microsoft.com/office/drawing/2014/main" id="{CEF76618-DE9C-17ED-A557-66C30E0F0AE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0466" y="475023"/>
            <a:ext cx="4089102" cy="174430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EAED109-285C-2A5D-216A-0199CAC209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621822"/>
            <a:ext cx="2058987" cy="446086"/>
          </a:xfrm>
        </p:spPr>
        <p:txBody>
          <a:bodyPr/>
          <a:lstStyle/>
          <a:p>
            <a:r>
              <a:rPr lang="da-DK" dirty="0"/>
              <a:t>Power-to-X</a:t>
            </a:r>
          </a:p>
        </p:txBody>
      </p:sp>
    </p:spTree>
    <p:extLst>
      <p:ext uri="{BB962C8B-B14F-4D97-AF65-F5344CB8AC3E}">
        <p14:creationId xmlns:p14="http://schemas.microsoft.com/office/powerpoint/2010/main" val="433054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1797 0 " pathEditMode="relative" ptsTypes="AA">
                                      <p:cBhvr>
                                        <p:cTn id="38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31" grpId="0" animBg="1"/>
      <p:bldP spid="31" grpId="1" animBg="1"/>
      <p:bldP spid="8" grpId="0"/>
      <p:bldP spid="28" grpId="0"/>
      <p:bldP spid="29" grpId="0"/>
      <p:bldP spid="3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838B0C03-50D8-90AF-2C35-F3F21EB3995D}"/>
              </a:ext>
            </a:extLst>
          </p:cNvPr>
          <p:cNvSpPr/>
          <p:nvPr/>
        </p:nvSpPr>
        <p:spPr>
          <a:xfrm>
            <a:off x="2652697" y="4528351"/>
            <a:ext cx="1400175" cy="1044296"/>
          </a:xfrm>
          <a:prstGeom prst="roundRect">
            <a:avLst>
              <a:gd name="adj" fmla="val 8458"/>
            </a:avLst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829FED12-FF7F-59C8-AF3C-013417430CCD}"/>
              </a:ext>
            </a:extLst>
          </p:cNvPr>
          <p:cNvSpPr/>
          <p:nvPr/>
        </p:nvSpPr>
        <p:spPr>
          <a:xfrm>
            <a:off x="725047" y="3157953"/>
            <a:ext cx="1590674" cy="290097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CBDFF420-9BF8-57D4-1E7A-C20D698696C6}"/>
              </a:ext>
            </a:extLst>
          </p:cNvPr>
          <p:cNvSpPr/>
          <p:nvPr/>
        </p:nvSpPr>
        <p:spPr>
          <a:xfrm>
            <a:off x="2644070" y="3157953"/>
            <a:ext cx="1590674" cy="290097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CAC875D0-CDB1-1D81-BA17-01C959BCB015}"/>
              </a:ext>
            </a:extLst>
          </p:cNvPr>
          <p:cNvSpPr/>
          <p:nvPr/>
        </p:nvSpPr>
        <p:spPr>
          <a:xfrm>
            <a:off x="720019" y="2667000"/>
            <a:ext cx="3514725" cy="338554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D89702F3-0D6D-9087-3A00-7D99FCB32BD2}"/>
              </a:ext>
            </a:extLst>
          </p:cNvPr>
          <p:cNvSpPr/>
          <p:nvPr/>
        </p:nvSpPr>
        <p:spPr>
          <a:xfrm>
            <a:off x="4369981" y="581990"/>
            <a:ext cx="6364694" cy="1514475"/>
          </a:xfrm>
          <a:prstGeom prst="roundRect">
            <a:avLst>
              <a:gd name="adj" fmla="val 10184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AED109-285C-2A5D-216A-0199CAC209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620714"/>
            <a:ext cx="2058987" cy="446086"/>
          </a:xfrm>
        </p:spPr>
        <p:txBody>
          <a:bodyPr/>
          <a:lstStyle/>
          <a:p>
            <a:r>
              <a:rPr lang="da-DK" dirty="0"/>
              <a:t>Power-to-X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1B74D6-7171-0E5E-4BFC-898BA52500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27.04.2023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A5B482-0F20-3A80-5484-F0F3D7A7A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7</a:t>
            </a:fld>
            <a:endParaRPr lang="da-DK" dirty="0"/>
          </a:p>
        </p:txBody>
      </p:sp>
      <p:pic>
        <p:nvPicPr>
          <p:cNvPr id="6" name="Graphic 5" descr="Fuel with solid fill">
            <a:extLst>
              <a:ext uri="{FF2B5EF4-FFF2-40B4-BE49-F238E27FC236}">
                <a16:creationId xmlns:a16="http://schemas.microsoft.com/office/drawing/2014/main" id="{CC1FA392-26A0-B7E2-A3D8-009043B19D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50042" y="927698"/>
            <a:ext cx="914400" cy="914400"/>
          </a:xfrm>
          <a:prstGeom prst="rect">
            <a:avLst/>
          </a:prstGeom>
        </p:spPr>
      </p:pic>
      <p:pic>
        <p:nvPicPr>
          <p:cNvPr id="7" name="Graphic 6" descr="Factory with solid fill">
            <a:extLst>
              <a:ext uri="{FF2B5EF4-FFF2-40B4-BE49-F238E27FC236}">
                <a16:creationId xmlns:a16="http://schemas.microsoft.com/office/drawing/2014/main" id="{F811A9BB-64CD-B6E0-B5A1-E0BBF46DEA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55410" y="927698"/>
            <a:ext cx="914400" cy="914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8639579-D630-B549-3491-221AB97AE8DE}"/>
              </a:ext>
            </a:extLst>
          </p:cNvPr>
          <p:cNvSpPr txBox="1"/>
          <p:nvPr/>
        </p:nvSpPr>
        <p:spPr>
          <a:xfrm>
            <a:off x="5653085" y="673331"/>
            <a:ext cx="22090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/>
              <a:t>Power-to-X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91FF0C-CE5D-EA87-5BA9-AA758B35CFC0}"/>
              </a:ext>
            </a:extLst>
          </p:cNvPr>
          <p:cNvSpPr txBox="1"/>
          <p:nvPr/>
        </p:nvSpPr>
        <p:spPr>
          <a:xfrm>
            <a:off x="1903741" y="2681704"/>
            <a:ext cx="11576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600" b="1" dirty="0"/>
              <a:t>Fuel types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3782FA-4FB2-0D67-A0FE-4C54435B8198}"/>
              </a:ext>
            </a:extLst>
          </p:cNvPr>
          <p:cNvSpPr txBox="1"/>
          <p:nvPr/>
        </p:nvSpPr>
        <p:spPr>
          <a:xfrm>
            <a:off x="1276567" y="3157953"/>
            <a:ext cx="4876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400" b="1" dirty="0"/>
              <a:t>Gas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D8CFCF9-81C5-6211-E8FC-9DE0D8D06DD4}"/>
              </a:ext>
            </a:extLst>
          </p:cNvPr>
          <p:cNvSpPr txBox="1"/>
          <p:nvPr/>
        </p:nvSpPr>
        <p:spPr>
          <a:xfrm>
            <a:off x="3092143" y="3157953"/>
            <a:ext cx="7088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400" b="1" dirty="0"/>
              <a:t>Liquid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A09F997-0A86-182B-3D51-6BF8AB7B9ABD}"/>
              </a:ext>
            </a:extLst>
          </p:cNvPr>
          <p:cNvSpPr txBox="1"/>
          <p:nvPr/>
        </p:nvSpPr>
        <p:spPr>
          <a:xfrm>
            <a:off x="720019" y="3585745"/>
            <a:ext cx="159067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400" b="1" dirty="0"/>
              <a:t>Hydrogen (H</a:t>
            </a:r>
            <a:r>
              <a:rPr lang="da-DK" sz="1400" b="1" baseline="-25000" dirty="0"/>
              <a:t>2</a:t>
            </a:r>
            <a:r>
              <a:rPr lang="da-DK" sz="1400" b="1" dirty="0"/>
              <a:t>)</a:t>
            </a:r>
          </a:p>
          <a:p>
            <a:r>
              <a:rPr lang="da-DK" sz="1400" dirty="0"/>
              <a:t>7 kJ/cm</a:t>
            </a:r>
            <a:r>
              <a:rPr lang="da-DK" sz="1400" baseline="30000" dirty="0"/>
              <a:t>3 </a:t>
            </a:r>
            <a:r>
              <a:rPr lang="da-DK" sz="1400" dirty="0"/>
              <a:t>(ideal)</a:t>
            </a:r>
          </a:p>
          <a:p>
            <a:r>
              <a:rPr lang="da-DK" sz="1400" dirty="0"/>
              <a:t>120 kJ/g (ideal)</a:t>
            </a:r>
          </a:p>
        </p:txBody>
      </p:sp>
      <p:pic>
        <p:nvPicPr>
          <p:cNvPr id="18" name="Picture 17" descr="Chart, scatter chart&#10;&#10;Description automatically generated">
            <a:extLst>
              <a:ext uri="{FF2B5EF4-FFF2-40B4-BE49-F238E27FC236}">
                <a16:creationId xmlns:a16="http://schemas.microsoft.com/office/drawing/2014/main" id="{C93AF433-0509-1E9C-A2E5-48F7FCA9CE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61817" y="2415912"/>
            <a:ext cx="5371452" cy="382137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8204D57-E55F-61B9-171F-58FB05E003FF}"/>
              </a:ext>
            </a:extLst>
          </p:cNvPr>
          <p:cNvSpPr txBox="1"/>
          <p:nvPr/>
        </p:nvSpPr>
        <p:spPr>
          <a:xfrm>
            <a:off x="7197228" y="6237286"/>
            <a:ext cx="23006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b="1" dirty="0" err="1"/>
              <a:t>Figure</a:t>
            </a:r>
            <a:r>
              <a:rPr lang="da-DK" sz="1200" b="1" dirty="0"/>
              <a:t> made by Jack NOT ME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3FFB390-8C7B-BE1E-FC29-34A27BB75C5B}"/>
              </a:ext>
            </a:extLst>
          </p:cNvPr>
          <p:cNvSpPr txBox="1"/>
          <p:nvPr/>
        </p:nvSpPr>
        <p:spPr>
          <a:xfrm>
            <a:off x="2610201" y="3585745"/>
            <a:ext cx="171979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400" b="1" dirty="0" err="1"/>
              <a:t>Methanol</a:t>
            </a:r>
            <a:r>
              <a:rPr lang="da-DK" sz="1400" b="1" dirty="0"/>
              <a:t> (</a:t>
            </a:r>
            <a:r>
              <a:rPr lang="da-DK" sz="1400" b="1" dirty="0" err="1"/>
              <a:t>MeOH</a:t>
            </a:r>
            <a:r>
              <a:rPr lang="da-DK" sz="1400" b="1" dirty="0"/>
              <a:t>)</a:t>
            </a:r>
          </a:p>
          <a:p>
            <a:r>
              <a:rPr lang="da-DK" sz="1400" dirty="0"/>
              <a:t>17 kJ/cm</a:t>
            </a:r>
            <a:r>
              <a:rPr lang="da-DK" sz="1400" baseline="30000" dirty="0"/>
              <a:t>3</a:t>
            </a:r>
            <a:r>
              <a:rPr lang="da-DK" sz="1400" dirty="0"/>
              <a:t> (ideal)</a:t>
            </a:r>
          </a:p>
          <a:p>
            <a:r>
              <a:rPr lang="da-DK" sz="1400" dirty="0"/>
              <a:t>24 kJ/g (ideal)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5E7F74E-7301-B0F7-4984-03986793935E}"/>
              </a:ext>
            </a:extLst>
          </p:cNvPr>
          <p:cNvSpPr txBox="1"/>
          <p:nvPr/>
        </p:nvSpPr>
        <p:spPr>
          <a:xfrm>
            <a:off x="2610201" y="4546879"/>
            <a:ext cx="171979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400" b="1" dirty="0"/>
              <a:t>Formic Acid (HCOOH)</a:t>
            </a:r>
          </a:p>
          <a:p>
            <a:r>
              <a:rPr lang="da-DK" sz="1400" dirty="0"/>
              <a:t>7 kJ/cm</a:t>
            </a:r>
            <a:r>
              <a:rPr lang="da-DK" sz="1400" baseline="30000" dirty="0"/>
              <a:t>3</a:t>
            </a:r>
            <a:r>
              <a:rPr lang="da-DK" sz="1400" dirty="0"/>
              <a:t> (ideal)</a:t>
            </a:r>
          </a:p>
          <a:p>
            <a:r>
              <a:rPr lang="da-DK" sz="1400" dirty="0"/>
              <a:t>6 kJ/g (ideal)</a:t>
            </a:r>
          </a:p>
        </p:txBody>
      </p:sp>
      <p:pic>
        <p:nvPicPr>
          <p:cNvPr id="22" name="Graphic 21" descr="Lightning bolt with solid fill">
            <a:extLst>
              <a:ext uri="{FF2B5EF4-FFF2-40B4-BE49-F238E27FC236}">
                <a16:creationId xmlns:a16="http://schemas.microsoft.com/office/drawing/2014/main" id="{11A5362C-CA2D-2DAB-FC5C-3071DB9C704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460779" y="927698"/>
            <a:ext cx="914400" cy="914400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4F65494-5265-DD2D-4E78-BC202211E7C2}"/>
              </a:ext>
            </a:extLst>
          </p:cNvPr>
          <p:cNvCxnSpPr/>
          <p:nvPr/>
        </p:nvCxnSpPr>
        <p:spPr>
          <a:xfrm>
            <a:off x="5298979" y="1435272"/>
            <a:ext cx="35410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CECC816-D5A0-E829-A05E-5C6DE019EF8C}"/>
              </a:ext>
            </a:extLst>
          </p:cNvPr>
          <p:cNvCxnSpPr/>
          <p:nvPr/>
        </p:nvCxnSpPr>
        <p:spPr>
          <a:xfrm>
            <a:off x="6695936" y="1435272"/>
            <a:ext cx="35410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3F41399B-CB59-9028-C747-D888E73014DB}"/>
              </a:ext>
            </a:extLst>
          </p:cNvPr>
          <p:cNvSpPr txBox="1"/>
          <p:nvPr/>
        </p:nvSpPr>
        <p:spPr>
          <a:xfrm>
            <a:off x="4548956" y="1773274"/>
            <a:ext cx="8120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/>
              <a:t>Power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9376860-039A-2E60-761B-F2CAB22C7B9B}"/>
              </a:ext>
            </a:extLst>
          </p:cNvPr>
          <p:cNvSpPr txBox="1"/>
          <p:nvPr/>
        </p:nvSpPr>
        <p:spPr>
          <a:xfrm>
            <a:off x="5729285" y="1773274"/>
            <a:ext cx="10334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/>
              <a:t>Conversion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11056FE-D1A9-2E4F-85B9-0145107082F4}"/>
              </a:ext>
            </a:extLst>
          </p:cNvPr>
          <p:cNvSpPr txBox="1"/>
          <p:nvPr/>
        </p:nvSpPr>
        <p:spPr>
          <a:xfrm>
            <a:off x="7168970" y="1773274"/>
            <a:ext cx="5081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/>
              <a:t>Fuel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200F546-298A-7596-08A0-CE60524A9794}"/>
              </a:ext>
            </a:extLst>
          </p:cNvPr>
          <p:cNvCxnSpPr/>
          <p:nvPr/>
        </p:nvCxnSpPr>
        <p:spPr>
          <a:xfrm>
            <a:off x="7945114" y="1435272"/>
            <a:ext cx="35410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EDBD7A05-AB08-1994-122E-72CD21AF548C}"/>
              </a:ext>
            </a:extLst>
          </p:cNvPr>
          <p:cNvSpPr txBox="1"/>
          <p:nvPr/>
        </p:nvSpPr>
        <p:spPr>
          <a:xfrm>
            <a:off x="8458416" y="1773274"/>
            <a:ext cx="10334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/>
              <a:t>Fuel cell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B20B9EF-58D4-419D-490A-D4569FD053B5}"/>
              </a:ext>
            </a:extLst>
          </p:cNvPr>
          <p:cNvCxnSpPr/>
          <p:nvPr/>
        </p:nvCxnSpPr>
        <p:spPr>
          <a:xfrm>
            <a:off x="9408887" y="1435272"/>
            <a:ext cx="35410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1" name="Graphic 30" descr="Lightning bolt with solid fill">
            <a:extLst>
              <a:ext uri="{FF2B5EF4-FFF2-40B4-BE49-F238E27FC236}">
                <a16:creationId xmlns:a16="http://schemas.microsoft.com/office/drawing/2014/main" id="{B13F3388-56B7-4FBB-DADF-C2B476708C7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753048" y="927698"/>
            <a:ext cx="914400" cy="91440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6CAB50F4-B184-EE83-48CF-EFEF38E44179}"/>
              </a:ext>
            </a:extLst>
          </p:cNvPr>
          <p:cNvSpPr txBox="1"/>
          <p:nvPr/>
        </p:nvSpPr>
        <p:spPr>
          <a:xfrm>
            <a:off x="9841225" y="1773274"/>
            <a:ext cx="8120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/>
              <a:t>Power</a:t>
            </a:r>
          </a:p>
        </p:txBody>
      </p:sp>
      <p:pic>
        <p:nvPicPr>
          <p:cNvPr id="34" name="Graphic 33" descr="Washing Machine with solid fill">
            <a:extLst>
              <a:ext uri="{FF2B5EF4-FFF2-40B4-BE49-F238E27FC236}">
                <a16:creationId xmlns:a16="http://schemas.microsoft.com/office/drawing/2014/main" id="{948BAB78-AF7E-8559-F15E-08658B0C85F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396780" y="924146"/>
            <a:ext cx="909260" cy="909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429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14" grpId="0" animBg="1"/>
      <p:bldP spid="15" grpId="0" animBg="1"/>
      <p:bldP spid="13" grpId="0" animBg="1"/>
      <p:bldP spid="9" grpId="0"/>
      <p:bldP spid="11" grpId="0"/>
      <p:bldP spid="12" grpId="0"/>
      <p:bldP spid="16" grpId="0"/>
      <p:bldP spid="19" grpId="0"/>
      <p:bldP spid="20" grpId="0"/>
      <p:bldP spid="21" grpId="0"/>
      <p:bldP spid="23" grpId="0"/>
      <p:bldP spid="3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4AB48-E810-08AD-5A9C-6AB3FB99EA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620714"/>
            <a:ext cx="2232895" cy="470667"/>
          </a:xfrm>
        </p:spPr>
        <p:txBody>
          <a:bodyPr/>
          <a:lstStyle/>
          <a:p>
            <a:r>
              <a:rPr lang="da-DK" dirty="0"/>
              <a:t>Formic Acid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683A4C-48FD-33D6-F752-17F5EAA0BB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27.04.2023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F6DFB-0417-B371-6A83-06C60314DA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8</a:t>
            </a:fld>
            <a:endParaRPr lang="da-DK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AA43D60-7871-5A1C-A1F6-DE6B8D7F6535}"/>
              </a:ext>
            </a:extLst>
          </p:cNvPr>
          <p:cNvSpPr>
            <a:spLocks noChangeAspect="1"/>
          </p:cNvSpPr>
          <p:nvPr/>
        </p:nvSpPr>
        <p:spPr>
          <a:xfrm>
            <a:off x="6491017" y="3121056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16CDD1E-19A5-23E0-9204-1A1A8DC8153F}"/>
              </a:ext>
            </a:extLst>
          </p:cNvPr>
          <p:cNvSpPr>
            <a:spLocks noChangeAspect="1"/>
          </p:cNvSpPr>
          <p:nvPr/>
        </p:nvSpPr>
        <p:spPr>
          <a:xfrm>
            <a:off x="6797953" y="3075910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7AC35CD-F614-7612-6767-D250CD298BED}"/>
              </a:ext>
            </a:extLst>
          </p:cNvPr>
          <p:cNvSpPr>
            <a:spLocks noChangeAspect="1"/>
          </p:cNvSpPr>
          <p:nvPr/>
        </p:nvSpPr>
        <p:spPr>
          <a:xfrm>
            <a:off x="6307995" y="2971245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BB7D2CA-E470-39E4-6D70-CE176FEDBD4E}"/>
              </a:ext>
            </a:extLst>
          </p:cNvPr>
          <p:cNvSpPr>
            <a:spLocks noChangeAspect="1"/>
          </p:cNvSpPr>
          <p:nvPr/>
        </p:nvSpPr>
        <p:spPr>
          <a:xfrm>
            <a:off x="6595920" y="3438862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9ACA54F-6443-E5D2-2CA4-0BD31D174AD2}"/>
              </a:ext>
            </a:extLst>
          </p:cNvPr>
          <p:cNvSpPr>
            <a:spLocks noChangeAspect="1"/>
          </p:cNvSpPr>
          <p:nvPr/>
        </p:nvSpPr>
        <p:spPr>
          <a:xfrm>
            <a:off x="6246095" y="3075910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5D1E9A5-2295-5C8F-D241-3D17172451D7}"/>
              </a:ext>
            </a:extLst>
          </p:cNvPr>
          <p:cNvSpPr>
            <a:spLocks noChangeAspect="1"/>
          </p:cNvSpPr>
          <p:nvPr/>
        </p:nvSpPr>
        <p:spPr>
          <a:xfrm>
            <a:off x="4579985" y="3085742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628BB2A-8E42-2D91-38E6-92E001BEC499}"/>
              </a:ext>
            </a:extLst>
          </p:cNvPr>
          <p:cNvSpPr>
            <a:spLocks noChangeAspect="1"/>
          </p:cNvSpPr>
          <p:nvPr/>
        </p:nvSpPr>
        <p:spPr>
          <a:xfrm>
            <a:off x="4902272" y="3102996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C0FF757-F100-AE9E-8884-156897A11201}"/>
              </a:ext>
            </a:extLst>
          </p:cNvPr>
          <p:cNvSpPr>
            <a:spLocks noChangeAspect="1"/>
          </p:cNvSpPr>
          <p:nvPr/>
        </p:nvSpPr>
        <p:spPr>
          <a:xfrm>
            <a:off x="4325745" y="3119469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6AADE19-D739-10B2-4BF2-66715EFCA209}"/>
              </a:ext>
            </a:extLst>
          </p:cNvPr>
          <p:cNvSpPr txBox="1"/>
          <p:nvPr/>
        </p:nvSpPr>
        <p:spPr>
          <a:xfrm>
            <a:off x="5244584" y="2338167"/>
            <a:ext cx="85792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b="1" dirty="0"/>
              <a:t>Reduction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444D47A-CA83-D0C2-38FF-2CC70708F46B}"/>
              </a:ext>
            </a:extLst>
          </p:cNvPr>
          <p:cNvSpPr txBox="1"/>
          <p:nvPr/>
        </p:nvSpPr>
        <p:spPr>
          <a:xfrm>
            <a:off x="5263820" y="4078534"/>
            <a:ext cx="83869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b="1" dirty="0"/>
              <a:t>Oxidation</a:t>
            </a:r>
          </a:p>
        </p:txBody>
      </p:sp>
      <p:sp>
        <p:nvSpPr>
          <p:cNvPr id="22" name="U-turn Arrow 21">
            <a:extLst>
              <a:ext uri="{FF2B5EF4-FFF2-40B4-BE49-F238E27FC236}">
                <a16:creationId xmlns:a16="http://schemas.microsoft.com/office/drawing/2014/main" id="{092983C8-F2E4-D34D-67C7-0EDBF699DCE7}"/>
              </a:ext>
            </a:extLst>
          </p:cNvPr>
          <p:cNvSpPr/>
          <p:nvPr/>
        </p:nvSpPr>
        <p:spPr>
          <a:xfrm flipH="1" flipV="1">
            <a:off x="4710000" y="3773174"/>
            <a:ext cx="1939920" cy="252000"/>
          </a:xfrm>
          <a:prstGeom prst="uturnArrow">
            <a:avLst>
              <a:gd name="adj1" fmla="val 1590"/>
              <a:gd name="adj2" fmla="val 25000"/>
              <a:gd name="adj3" fmla="val 40607"/>
              <a:gd name="adj4" fmla="val 50000"/>
              <a:gd name="adj5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schemeClr val="tx1"/>
              </a:solidFill>
            </a:endParaRPr>
          </a:p>
        </p:txBody>
      </p:sp>
      <p:sp>
        <p:nvSpPr>
          <p:cNvPr id="23" name="U-turn Arrow 22">
            <a:extLst>
              <a:ext uri="{FF2B5EF4-FFF2-40B4-BE49-F238E27FC236}">
                <a16:creationId xmlns:a16="http://schemas.microsoft.com/office/drawing/2014/main" id="{AD1F134F-3205-9477-4621-2C6F58F08BAA}"/>
              </a:ext>
            </a:extLst>
          </p:cNvPr>
          <p:cNvSpPr/>
          <p:nvPr/>
        </p:nvSpPr>
        <p:spPr>
          <a:xfrm rot="10800000" flipH="1" flipV="1">
            <a:off x="4710000" y="2615167"/>
            <a:ext cx="1939920" cy="252000"/>
          </a:xfrm>
          <a:prstGeom prst="uturnArrow">
            <a:avLst>
              <a:gd name="adj1" fmla="val 1590"/>
              <a:gd name="adj2" fmla="val 25000"/>
              <a:gd name="adj3" fmla="val 40607"/>
              <a:gd name="adj4" fmla="val 50000"/>
              <a:gd name="adj5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schemeClr val="tx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F24D9EF-ADBB-A90C-1087-8967304EF3E0}"/>
              </a:ext>
            </a:extLst>
          </p:cNvPr>
          <p:cNvSpPr txBox="1"/>
          <p:nvPr/>
        </p:nvSpPr>
        <p:spPr>
          <a:xfrm>
            <a:off x="4524727" y="3462646"/>
            <a:ext cx="42832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050" b="1" dirty="0"/>
              <a:t>CO</a:t>
            </a:r>
            <a:r>
              <a:rPr lang="da-DK" sz="1050" b="1" baseline="-25000" dirty="0"/>
              <a:t>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D676FE7-C2CD-34AD-9E8D-7E05A5FFE231}"/>
              </a:ext>
            </a:extLst>
          </p:cNvPr>
          <p:cNvSpPr txBox="1"/>
          <p:nvPr/>
        </p:nvSpPr>
        <p:spPr>
          <a:xfrm>
            <a:off x="6310724" y="3532248"/>
            <a:ext cx="67839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050" b="1" dirty="0"/>
              <a:t>HCOOH</a:t>
            </a:r>
            <a:endParaRPr lang="da-DK" sz="1050" b="1" baseline="-25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1C6F40A-9C69-F013-13DB-54015878B64D}"/>
                  </a:ext>
                </a:extLst>
              </p:cNvPr>
              <p:cNvSpPr txBox="1"/>
              <p:nvPr/>
            </p:nvSpPr>
            <p:spPr>
              <a:xfrm>
                <a:off x="3787725" y="4417876"/>
                <a:ext cx="390061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𝐻𝐶𝑂𝑂𝐻</m:t>
                      </m:r>
                      <m:d>
                        <m:d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</m:d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+ ∗ </m:t>
                      </m:r>
                      <m:r>
                        <a:rPr lang="da-DK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⇌ ∗</m:t>
                      </m:r>
                      <m:r>
                        <a:rPr lang="da-DK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𝐶𝑂𝑂𝐻</m:t>
                      </m:r>
                      <m:r>
                        <a:rPr lang="da-DK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+(</m:t>
                      </m:r>
                      <m:sSup>
                        <m:sSupPr>
                          <m:ctrlPr>
                            <a:rPr lang="da-DK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</m:e>
                        <m:sup>
                          <m:r>
                            <a:rPr lang="da-DK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lang="da-DK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da-DK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da-DK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  <m:r>
                        <a:rPr lang="da-DK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a-DK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1C6F40A-9C69-F013-13DB-54015878B6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7725" y="4417876"/>
                <a:ext cx="3900619" cy="276999"/>
              </a:xfrm>
              <a:prstGeom prst="rect">
                <a:avLst/>
              </a:prstGeom>
              <a:blipFill>
                <a:blip r:embed="rId3"/>
                <a:stretch>
                  <a:fillRect l="-974" t="-9091" r="-1623" b="-40909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7454249-AD8C-0417-B647-2F02DB4BFBA3}"/>
                  </a:ext>
                </a:extLst>
              </p:cNvPr>
              <p:cNvSpPr txBox="1"/>
              <p:nvPr/>
            </p:nvSpPr>
            <p:spPr>
              <a:xfrm>
                <a:off x="3944274" y="4756765"/>
                <a:ext cx="347210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i="1">
                          <a:latin typeface="Cambria Math" panose="02040503050406030204" pitchFamily="18" charset="0"/>
                        </a:rPr>
                        <m:t>*</m:t>
                      </m:r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𝐶𝑂𝑂𝐻</m:t>
                      </m:r>
                      <m:r>
                        <a:rPr lang="da-DK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⇌</m:t>
                      </m:r>
                      <m:r>
                        <a:rPr lang="da-DK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∗+</m:t>
                      </m:r>
                      <m:r>
                        <a:rPr lang="da-DK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sSub>
                        <m:sSubPr>
                          <m:ctrlPr>
                            <a:rPr lang="da-DK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da-DK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da-DK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r>
                        <a:rPr lang="da-DK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+(</m:t>
                      </m:r>
                      <m:sSup>
                        <m:sSupPr>
                          <m:ctrlPr>
                            <a:rPr lang="da-DK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</m:e>
                        <m:sup>
                          <m:r>
                            <a:rPr lang="da-DK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lang="da-DK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da-DK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da-DK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  <m:r>
                        <a:rPr lang="da-DK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a-DK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7454249-AD8C-0417-B647-2F02DB4BFB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4274" y="4756765"/>
                <a:ext cx="3472104" cy="276999"/>
              </a:xfrm>
              <a:prstGeom prst="rect">
                <a:avLst/>
              </a:prstGeom>
              <a:blipFill>
                <a:blip r:embed="rId4"/>
                <a:stretch>
                  <a:fillRect l="-1091" t="-8696" r="-1455" b="-34783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CBAE808-7DB7-D349-E6A5-882337879AA0}"/>
                  </a:ext>
                </a:extLst>
              </p:cNvPr>
              <p:cNvSpPr txBox="1"/>
              <p:nvPr/>
            </p:nvSpPr>
            <p:spPr>
              <a:xfrm>
                <a:off x="3787725" y="1745250"/>
                <a:ext cx="386214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*</m:t>
                      </m:r>
                      <m:r>
                        <a:rPr lang="da-DK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𝐶𝑂𝑂𝐻</m:t>
                      </m:r>
                      <m:r>
                        <a:rPr lang="da-DK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+(</m:t>
                      </m:r>
                      <m:sSup>
                        <m:sSupPr>
                          <m:ctrlPr>
                            <a:rPr lang="da-DK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</m:e>
                        <m:sup>
                          <m:r>
                            <a:rPr lang="da-DK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lang="da-DK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da-DK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da-DK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  <m:r>
                        <a:rPr lang="da-DK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da-DK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⇌</m:t>
                      </m:r>
                      <m:r>
                        <a:rPr lang="da-DK" i="1">
                          <a:latin typeface="Cambria Math" panose="02040503050406030204" pitchFamily="18" charset="0"/>
                        </a:rPr>
                        <m:t>𝐻𝐶𝑂𝑂𝐻</m:t>
                      </m:r>
                      <m:d>
                        <m:dPr>
                          <m:ctrlPr>
                            <a:rPr lang="da-DK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a-DK" i="1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</m:d>
                      <m:r>
                        <a:rPr lang="da-DK" i="1">
                          <a:latin typeface="Cambria Math" panose="02040503050406030204" pitchFamily="18" charset="0"/>
                        </a:rPr>
                        <m:t>+ ∗</m:t>
                      </m:r>
                    </m:oMath>
                  </m:oMathPara>
                </a14:m>
                <a:endParaRPr lang="da-DK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CBAE808-7DB7-D349-E6A5-882337879A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7725" y="1745250"/>
                <a:ext cx="3862148" cy="276999"/>
              </a:xfrm>
              <a:prstGeom prst="rect">
                <a:avLst/>
              </a:prstGeom>
              <a:blipFill>
                <a:blip r:embed="rId5"/>
                <a:stretch>
                  <a:fillRect l="-984" t="-8696" b="-34783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5B32490-5C9C-0A86-15BA-94C3689AAC77}"/>
                  </a:ext>
                </a:extLst>
              </p:cNvPr>
              <p:cNvSpPr txBox="1"/>
              <p:nvPr/>
            </p:nvSpPr>
            <p:spPr>
              <a:xfrm>
                <a:off x="3951072" y="1350183"/>
                <a:ext cx="353545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sSub>
                        <m:sSubPr>
                          <m:ctrlPr>
                            <a:rPr lang="da-DK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da-DK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da-DK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r>
                        <a:rPr lang="da-DK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∗+</m:t>
                      </m:r>
                      <m:d>
                        <m:dPr>
                          <m:ctrlPr>
                            <a:rPr lang="da-DK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a-DK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a-DK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p>
                              <m:r>
                                <a:rPr lang="da-DK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  <m:r>
                            <a:rPr lang="da-DK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da-DK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a-DK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da-DK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</m:e>
                      </m:d>
                      <m:r>
                        <a:rPr lang="da-DK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⇌</m:t>
                      </m:r>
                      <m:r>
                        <a:rPr lang="da-DK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da-DK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da-DK" i="1">
                          <a:latin typeface="Cambria Math" panose="02040503050406030204" pitchFamily="18" charset="0"/>
                        </a:rPr>
                        <m:t>𝐶𝑂𝑂𝐻</m:t>
                      </m:r>
                    </m:oMath>
                  </m:oMathPara>
                </a14:m>
                <a:endParaRPr lang="da-DK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5B32490-5C9C-0A86-15BA-94C3689AAC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1072" y="1350183"/>
                <a:ext cx="3535455" cy="276999"/>
              </a:xfrm>
              <a:prstGeom prst="rect">
                <a:avLst/>
              </a:prstGeom>
              <a:blipFill>
                <a:blip r:embed="rId6"/>
                <a:stretch>
                  <a:fillRect l="-1075" t="-8696" r="-717" b="-34783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57696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2" grpId="0" animBg="1"/>
      <p:bldP spid="13" grpId="0" animBg="1"/>
      <p:bldP spid="14" grpId="0" animBg="1"/>
      <p:bldP spid="15" grpId="0" animBg="1"/>
      <p:bldP spid="18" grpId="0" animBg="1"/>
      <p:bldP spid="19" grpId="0"/>
      <p:bldP spid="20" grpId="0"/>
      <p:bldP spid="22" grpId="0" animBg="1"/>
      <p:bldP spid="23" grpId="0" animBg="1"/>
      <p:bldP spid="24" grpId="0"/>
      <p:bldP spid="26" grpId="0"/>
      <p:bldP spid="30" grpId="0"/>
      <p:bldP spid="31" grpId="0"/>
      <p:bldP spid="32" grpId="0"/>
      <p:bldP spid="3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355C5-C3F9-DCC4-1E01-9E5FA175A1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Formic acid oxidation reactions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247A27-CB7F-4880-0235-89BAB96F85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27.04.2023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630044-E671-8E61-0DC3-CC309D62C8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9</a:t>
            </a:fld>
            <a:endParaRPr lang="da-DK" dirty="0"/>
          </a:p>
        </p:txBody>
      </p:sp>
      <p:pic>
        <p:nvPicPr>
          <p:cNvPr id="6" name="Content Placeholder 7">
            <a:extLst>
              <a:ext uri="{FF2B5EF4-FFF2-40B4-BE49-F238E27FC236}">
                <a16:creationId xmlns:a16="http://schemas.microsoft.com/office/drawing/2014/main" id="{AA6C4DEC-678B-ECAA-6CB0-ACA6551877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36468"/>
          <a:stretch/>
        </p:blipFill>
        <p:spPr>
          <a:xfrm>
            <a:off x="3454974" y="1409700"/>
            <a:ext cx="5280466" cy="4675188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97EEAC6-28A1-E671-EF42-9DAA304E5169}"/>
              </a:ext>
            </a:extLst>
          </p:cNvPr>
          <p:cNvSpPr txBox="1"/>
          <p:nvPr/>
        </p:nvSpPr>
        <p:spPr>
          <a:xfrm>
            <a:off x="0" y="6604084"/>
            <a:ext cx="1002389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050" dirty="0" err="1"/>
              <a:t>Figure</a:t>
            </a:r>
            <a:r>
              <a:rPr lang="da-DK" sz="1050" dirty="0"/>
              <a:t> source: </a:t>
            </a:r>
            <a:r>
              <a:rPr lang="en-GB" sz="105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Bagger, Alexander, et al. "Correlations between experiments and simulations for formic acid oxidation." </a:t>
            </a:r>
            <a:r>
              <a:rPr lang="en-GB" sz="1050" b="0" i="1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Chemical Science</a:t>
            </a:r>
            <a:r>
              <a:rPr lang="en-GB" sz="105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13.45 (2022): 13409-13417.</a:t>
            </a:r>
            <a:endParaRPr lang="da-DK" sz="1050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63E0D51-555C-4326-4F7E-E9668891A60D}"/>
              </a:ext>
            </a:extLst>
          </p:cNvPr>
          <p:cNvSpPr/>
          <p:nvPr/>
        </p:nvSpPr>
        <p:spPr>
          <a:xfrm>
            <a:off x="6872748" y="4068095"/>
            <a:ext cx="432000" cy="432000"/>
          </a:xfrm>
          <a:prstGeom prst="ellipse">
            <a:avLst/>
          </a:prstGeom>
          <a:solidFill>
            <a:srgbClr val="FFFFFF">
              <a:alpha val="0"/>
            </a:srgbClr>
          </a:solidFill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1E6ED82-08A5-45D2-A3EC-98376A3A307D}"/>
              </a:ext>
            </a:extLst>
          </p:cNvPr>
          <p:cNvSpPr/>
          <p:nvPr/>
        </p:nvSpPr>
        <p:spPr>
          <a:xfrm>
            <a:off x="7516760" y="5134895"/>
            <a:ext cx="432000" cy="432000"/>
          </a:xfrm>
          <a:prstGeom prst="ellipse">
            <a:avLst/>
          </a:prstGeom>
          <a:solidFill>
            <a:srgbClr val="FFFFFF">
              <a:alpha val="0"/>
            </a:srgbClr>
          </a:solidFill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8378A9D-36F2-1766-D01E-91A44B968C08}"/>
              </a:ext>
            </a:extLst>
          </p:cNvPr>
          <p:cNvSpPr txBox="1"/>
          <p:nvPr/>
        </p:nvSpPr>
        <p:spPr>
          <a:xfrm>
            <a:off x="9365063" y="3683930"/>
            <a:ext cx="1779024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a-DK" dirty="0"/>
              <a:t>*CO </a:t>
            </a:r>
            <a:r>
              <a:rPr lang="da-DK" dirty="0" err="1"/>
              <a:t>desorbs</a:t>
            </a:r>
            <a:r>
              <a:rPr lang="da-DK" dirty="0"/>
              <a:t> at high potentials, ruining the surface</a:t>
            </a:r>
          </a:p>
        </p:txBody>
      </p:sp>
    </p:spTree>
    <p:extLst>
      <p:ext uri="{BB962C8B-B14F-4D97-AF65-F5344CB8AC3E}">
        <p14:creationId xmlns:p14="http://schemas.microsoft.com/office/powerpoint/2010/main" val="2031184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/>
    </p:bldLst>
  </p:timing>
</p:sld>
</file>

<file path=ppt/theme/theme1.xml><?xml version="1.0" encoding="utf-8"?>
<a:theme xmlns:a="http://schemas.openxmlformats.org/drawingml/2006/main" name="Brugerdefineret design">
  <a:themeElements>
    <a:clrScheme name="KU 2016">
      <a:dk1>
        <a:sysClr val="windowText" lastClr="000000"/>
      </a:dk1>
      <a:lt1>
        <a:sysClr val="window" lastClr="FFFFFF"/>
      </a:lt1>
      <a:dk2>
        <a:srgbClr val="6E6E6E"/>
      </a:dk2>
      <a:lt2>
        <a:srgbClr val="E7E6E6"/>
      </a:lt2>
      <a:accent1>
        <a:srgbClr val="A31D20"/>
      </a:accent1>
      <a:accent2>
        <a:srgbClr val="7B7B7B"/>
      </a:accent2>
      <a:accent3>
        <a:srgbClr val="D49F3A"/>
      </a:accent3>
      <a:accent4>
        <a:srgbClr val="42759B"/>
      </a:accent4>
      <a:accent5>
        <a:srgbClr val="79ADB1"/>
      </a:accent5>
      <a:accent6>
        <a:srgbClr val="779921"/>
      </a:accent6>
      <a:hlink>
        <a:srgbClr val="A31D20"/>
      </a:hlink>
      <a:folHlink>
        <a:srgbClr val="000000"/>
      </a:folHlink>
    </a:clrScheme>
    <a:fontScheme name="KU2016">
      <a:majorFont>
        <a:latin typeface="Microsoft New Tai Lue"/>
        <a:ea typeface=""/>
        <a:cs typeface=""/>
      </a:majorFont>
      <a:minorFont>
        <a:latin typeface="Microsoft New Tai Lue"/>
        <a:ea typeface=""/>
        <a:cs typeface="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16_9_DK_fuld.potx" id="{60E0EC36-883E-44E8-9950-4576E5703A74}" vid="{4677909B-C992-40AE-90DB-042763996D0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-tema">
  <a:themeElements>
    <a:clrScheme name="Kont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ont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16_9_DK_fuld</Template>
  <TotalTime>0</TotalTime>
  <Words>1531</Words>
  <Application>Microsoft Macintosh PowerPoint</Application>
  <PresentationFormat>Widescreen</PresentationFormat>
  <Paragraphs>495</Paragraphs>
  <Slides>41</Slides>
  <Notes>12</Notes>
  <HiddenSlides>3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7" baseType="lpstr">
      <vt:lpstr>Arial</vt:lpstr>
      <vt:lpstr>Calibri</vt:lpstr>
      <vt:lpstr>Cambria Math</vt:lpstr>
      <vt:lpstr>Microsoft New Tai Lue</vt:lpstr>
      <vt:lpstr>Times New Roman</vt:lpstr>
      <vt:lpstr>Brugerdefineret design</vt:lpstr>
      <vt:lpstr>PowerPoint Presentation</vt:lpstr>
      <vt:lpstr>Table of contents</vt:lpstr>
      <vt:lpstr>Power-to-X</vt:lpstr>
      <vt:lpstr>Power-to-X</vt:lpstr>
      <vt:lpstr>Power-to-X</vt:lpstr>
      <vt:lpstr>Power-to-X</vt:lpstr>
      <vt:lpstr>Power-to-X</vt:lpstr>
      <vt:lpstr>Formic Acid</vt:lpstr>
      <vt:lpstr>Formic acid oxidation reactions</vt:lpstr>
      <vt:lpstr>Reaction pathways</vt:lpstr>
      <vt:lpstr>Formic acid oxidation reactions</vt:lpstr>
      <vt:lpstr>Formic acid oxidation reactions</vt:lpstr>
      <vt:lpstr>DFT data from Jack</vt:lpstr>
      <vt:lpstr>Formic acid oxidation reactions</vt:lpstr>
      <vt:lpstr>DFT calculations performed</vt:lpstr>
      <vt:lpstr>DFT calculations performed</vt:lpstr>
      <vt:lpstr>Microkinetic models</vt:lpstr>
      <vt:lpstr>Microkinetic models</vt:lpstr>
      <vt:lpstr>Microkinetic models</vt:lpstr>
      <vt:lpstr>Microkinetic models</vt:lpstr>
      <vt:lpstr>Microkinetic models</vt:lpstr>
      <vt:lpstr>Microkinetic models</vt:lpstr>
      <vt:lpstr>Modelling the activity of reactions</vt:lpstr>
      <vt:lpstr>Modelling the activity of reactions</vt:lpstr>
      <vt:lpstr>Modelling the activity of reactions</vt:lpstr>
      <vt:lpstr>Modelling the activity of reactions</vt:lpstr>
      <vt:lpstr>Show reaction diagrams for the ones I had data on initially</vt:lpstr>
      <vt:lpstr>Further work (or just completing my thesis)</vt:lpstr>
      <vt:lpstr>Which reactions couldn’t I look at yet? Why? Hence -&gt; new DFT data</vt:lpstr>
      <vt:lpstr>So formic acid is pretty cool</vt:lpstr>
      <vt:lpstr>Reaction pathways</vt:lpstr>
      <vt:lpstr>Reaction pathways</vt:lpstr>
      <vt:lpstr>PowerPoint Presentation</vt:lpstr>
      <vt:lpstr>DFT data</vt:lpstr>
      <vt:lpstr>DFT data</vt:lpstr>
      <vt:lpstr>DFT data - slabs</vt:lpstr>
      <vt:lpstr>DFT calculations performed</vt:lpstr>
      <vt:lpstr>DFT calculations performed</vt:lpstr>
      <vt:lpstr>Storage of extra stuff from the slideshow</vt:lpstr>
      <vt:lpstr>Reaction pathways</vt:lpstr>
      <vt:lpstr>Reaction pathways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cp:lastPrinted>2023-04-26T13:23:42Z</cp:lastPrinted>
  <dcterms:created xsi:type="dcterms:W3CDTF">2019-09-15T17:18:49Z</dcterms:created>
  <dcterms:modified xsi:type="dcterms:W3CDTF">2023-04-30T14:08:35Z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 by:">
    <vt:lpwstr>www.skabelon.dk</vt:lpwstr>
  </property>
  <property fmtid="{D5CDD505-2E9C-101B-9397-08002B2CF9AE}" pid="3" name="MSIP_Label_6a2630e2-1ac5-455e-8217-0156b1936a76_Enabled">
    <vt:lpwstr>true</vt:lpwstr>
  </property>
  <property fmtid="{D5CDD505-2E9C-101B-9397-08002B2CF9AE}" pid="4" name="MSIP_Label_6a2630e2-1ac5-455e-8217-0156b1936a76_SetDate">
    <vt:lpwstr>2023-04-07T11:29:40Z</vt:lpwstr>
  </property>
  <property fmtid="{D5CDD505-2E9C-101B-9397-08002B2CF9AE}" pid="5" name="MSIP_Label_6a2630e2-1ac5-455e-8217-0156b1936a76_Method">
    <vt:lpwstr>Standard</vt:lpwstr>
  </property>
  <property fmtid="{D5CDD505-2E9C-101B-9397-08002B2CF9AE}" pid="6" name="MSIP_Label_6a2630e2-1ac5-455e-8217-0156b1936a76_Name">
    <vt:lpwstr>Notclass</vt:lpwstr>
  </property>
  <property fmtid="{D5CDD505-2E9C-101B-9397-08002B2CF9AE}" pid="7" name="MSIP_Label_6a2630e2-1ac5-455e-8217-0156b1936a76_SiteId">
    <vt:lpwstr>a3927f91-cda1-4696-af89-8c9f1ceffa91</vt:lpwstr>
  </property>
  <property fmtid="{D5CDD505-2E9C-101B-9397-08002B2CF9AE}" pid="8" name="MSIP_Label_6a2630e2-1ac5-455e-8217-0156b1936a76_ActionId">
    <vt:lpwstr>48df2bb0-8d36-41df-a145-4abb8eeebdca</vt:lpwstr>
  </property>
  <property fmtid="{D5CDD505-2E9C-101B-9397-08002B2CF9AE}" pid="9" name="MSIP_Label_6a2630e2-1ac5-455e-8217-0156b1936a76_ContentBits">
    <vt:lpwstr>0</vt:lpwstr>
  </property>
</Properties>
</file>